
<file path=[Content_Types].xml><?xml version="1.0" encoding="utf-8"?>
<Types xmlns="http://schemas.openxmlformats.org/package/2006/content-types">
  <Default Extension="jpeg" ContentType="image/jpe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67" r:id="rId3"/>
    <p:sldId id="280" r:id="rId4"/>
    <p:sldId id="281" r:id="rId5"/>
    <p:sldId id="282" r:id="rId6"/>
    <p:sldId id="283" r:id="rId7"/>
    <p:sldId id="290" r:id="rId8"/>
    <p:sldId id="284" r:id="rId9"/>
    <p:sldId id="291" r:id="rId10"/>
    <p:sldId id="292" r:id="rId11"/>
    <p:sldId id="293" r:id="rId12"/>
    <p:sldId id="286" r:id="rId13"/>
    <p:sldId id="294" r:id="rId14"/>
    <p:sldId id="295" r:id="rId15"/>
    <p:sldId id="296" r:id="rId16"/>
    <p:sldId id="287" r:id="rId17"/>
    <p:sldId id="297" r:id="rId18"/>
    <p:sldId id="298" r:id="rId19"/>
    <p:sldId id="288" r:id="rId20"/>
    <p:sldId id="299" r:id="rId21"/>
    <p:sldId id="289" r:id="rId22"/>
    <p:sldId id="300" r:id="rId23"/>
    <p:sldId id="304" r:id="rId24"/>
    <p:sldId id="285" r:id="rId25"/>
    <p:sldId id="301" r:id="rId26"/>
    <p:sldId id="314" r:id="rId27"/>
    <p:sldId id="303" r:id="rId28"/>
    <p:sldId id="305" r:id="rId29"/>
    <p:sldId id="306" r:id="rId30"/>
    <p:sldId id="308" r:id="rId31"/>
    <p:sldId id="307" r:id="rId32"/>
    <p:sldId id="309" r:id="rId33"/>
    <p:sldId id="312" r:id="rId34"/>
    <p:sldId id="310" r:id="rId35"/>
    <p:sldId id="311" r:id="rId36"/>
    <p:sldId id="313" r:id="rId37"/>
    <p:sldId id="315" r:id="rId38"/>
    <p:sldId id="316" r:id="rId39"/>
    <p:sldId id="317" r:id="rId40"/>
    <p:sldId id="318" r:id="rId41"/>
    <p:sldId id="319" r:id="rId42"/>
    <p:sldId id="320" r:id="rId43"/>
    <p:sldId id="321" r:id="rId44"/>
    <p:sldId id="322" r:id="rId45"/>
    <p:sldId id="323" r:id="rId4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864" y="-5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notesMaster" Target="notesMasters/notesMaster1.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217CA0-A7C8-4C14-A977-84428549DD0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A337C-E79B-4513-9541-ECDDEF5EA5A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85800" y="1597819"/>
            <a:ext cx="7772400" cy="1102519"/>
          </a:xfrm>
        </p:spPr>
        <p:txBody>
          <a:bodyPr/>
          <a:lstStyle>
            <a:lvl1pPr>
              <a:defRPr/>
            </a:lvl1pPr>
          </a:lstStyle>
          <a:p>
            <a:r>
              <a:rPr lang="zh-CN" altLang="en-US" dirty="0" smtClean="0"/>
              <a:t>单击此</a:t>
            </a:r>
            <a:r>
              <a:rPr lang="en-US" altLang="zh-CN" dirty="0" err="1" smtClean="0"/>
              <a:t>gbdfg</a:t>
            </a:r>
            <a:r>
              <a:rPr lang="en-US" altLang="zh-CN" dirty="0" smtClean="0"/>
              <a:t> </a:t>
            </a:r>
            <a:r>
              <a:rPr lang="zh-CN" altLang="en-US" dirty="0" smtClean="0"/>
              <a:t>处编辑母版标题样式</a:t>
            </a:r>
            <a:endParaRPr lang="zh-CN" altLang="en-US" dirty="0"/>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68552"/>
            <a:ext cx="9144000" cy="1954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4368" y="51470"/>
            <a:ext cx="1224136" cy="980614"/>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image" Target="../media/image16.GIF"/></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image" Target="../media/image16.GIF"/></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image" Target="../media/image16.GIF"/></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image" Target="../media/image16.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2052" name="Picture 4" descr="http://ooopic.assetsdelivery.com/compings/drizzd/drizzd1002/drizzd10020008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7504" y="901762"/>
            <a:ext cx="806466" cy="7338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895061" y="1037871"/>
            <a:ext cx="2232248" cy="461665"/>
          </a:xfrm>
          <a:prstGeom prst="rect">
            <a:avLst/>
          </a:prstGeom>
          <a:noFill/>
        </p:spPr>
        <p:txBody>
          <a:bodyPr wrap="square" rtlCol="0">
            <a:spAutoFit/>
          </a:bodyPr>
          <a:lstStyle/>
          <a:p>
            <a:r>
              <a:rPr lang="zh-CN" altLang="en-US" sz="2400" b="1" dirty="0" smtClean="0"/>
              <a:t>目标导航</a:t>
            </a:r>
            <a:endParaRPr lang="zh-CN" altLang="en-US" sz="2400" b="1" dirty="0"/>
          </a:p>
        </p:txBody>
      </p:sp>
      <p:sp>
        <p:nvSpPr>
          <p:cNvPr id="14" name="Rectangle 9"/>
          <p:cNvSpPr>
            <a:spLocks noChangeArrowheads="1"/>
          </p:cNvSpPr>
          <p:nvPr/>
        </p:nvSpPr>
        <p:spPr bwMode="white">
          <a:xfrm>
            <a:off x="1475656" y="1635645"/>
            <a:ext cx="7056784"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hangingPunct="0"/>
            <a:r>
              <a:rPr lang="zh-CN" altLang="en-US" sz="2000" b="1" dirty="0">
                <a:solidFill>
                  <a:srgbClr val="CC0000"/>
                </a:solidFill>
                <a:ea typeface="楷体_GB2312" pitchFamily="49" charset="-122"/>
              </a:rPr>
              <a:t>认知</a:t>
            </a:r>
            <a:r>
              <a:rPr lang="zh-CN" altLang="en-US" sz="2000" b="1" dirty="0" smtClean="0">
                <a:solidFill>
                  <a:srgbClr val="CC0000"/>
                </a:solidFill>
                <a:ea typeface="楷体_GB2312" pitchFamily="49" charset="-122"/>
              </a:rPr>
              <a:t>目标</a:t>
            </a:r>
            <a:r>
              <a:rPr lang="en-US" altLang="zh-CN" sz="2000" b="1" dirty="0" smtClean="0">
                <a:solidFill>
                  <a:srgbClr val="CC0000"/>
                </a:solidFill>
                <a:ea typeface="楷体_GB2312" pitchFamily="49" charset="-122"/>
              </a:rPr>
              <a:t>:</a:t>
            </a:r>
            <a:r>
              <a:rPr lang="zh-CN" altLang="en-US" b="1" dirty="0">
                <a:solidFill>
                  <a:schemeClr val="tx2"/>
                </a:solidFill>
                <a:ea typeface="楷体_GB2312" pitchFamily="49" charset="-122"/>
              </a:rPr>
              <a:t>了解职业和专业的关联性，熟悉所学专业的职业岗位群；</a:t>
            </a:r>
            <a:endParaRPr lang="zh-CN" altLang="en-US" b="1" dirty="0">
              <a:solidFill>
                <a:schemeClr val="tx2"/>
              </a:solidFill>
              <a:ea typeface="楷体_GB2312" pitchFamily="49" charset="-122"/>
            </a:endParaRPr>
          </a:p>
          <a:p>
            <a:pPr eaLnBrk="0" hangingPunct="0"/>
            <a:endParaRPr lang="zh-CN" altLang="en-US" sz="2000" b="1" dirty="0">
              <a:solidFill>
                <a:srgbClr val="CC0000"/>
              </a:solidFill>
              <a:ea typeface="楷体_GB2312" pitchFamily="49" charset="-122"/>
            </a:endParaRPr>
          </a:p>
        </p:txBody>
      </p:sp>
      <p:sp>
        <p:nvSpPr>
          <p:cNvPr id="15" name="Rectangle 13"/>
          <p:cNvSpPr>
            <a:spLocks noChangeArrowheads="1"/>
          </p:cNvSpPr>
          <p:nvPr/>
        </p:nvSpPr>
        <p:spPr bwMode="white">
          <a:xfrm>
            <a:off x="1463819" y="2287787"/>
            <a:ext cx="6852597" cy="98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hangingPunct="0"/>
            <a:r>
              <a:rPr lang="zh-CN" altLang="en-US" sz="2000" b="1" dirty="0">
                <a:solidFill>
                  <a:srgbClr val="CC0000"/>
                </a:solidFill>
                <a:ea typeface="楷体_GB2312" pitchFamily="49" charset="-122"/>
              </a:rPr>
              <a:t>过程</a:t>
            </a:r>
            <a:r>
              <a:rPr lang="zh-CN" altLang="en-US" sz="2000" b="1" dirty="0" smtClean="0">
                <a:solidFill>
                  <a:srgbClr val="CC0000"/>
                </a:solidFill>
                <a:ea typeface="楷体_GB2312" pitchFamily="49" charset="-122"/>
              </a:rPr>
              <a:t>目标</a:t>
            </a:r>
            <a:r>
              <a:rPr lang="en-US" altLang="zh-CN" sz="2000" b="1" dirty="0" smtClean="0">
                <a:solidFill>
                  <a:srgbClr val="CC0000"/>
                </a:solidFill>
                <a:ea typeface="楷体_GB2312" pitchFamily="49" charset="-122"/>
              </a:rPr>
              <a:t>:</a:t>
            </a:r>
            <a:r>
              <a:rPr lang="zh-CN" altLang="en-US" b="1" dirty="0">
                <a:solidFill>
                  <a:schemeClr val="tx2"/>
                </a:solidFill>
                <a:ea typeface="楷体_GB2312" pitchFamily="49" charset="-122"/>
              </a:rPr>
              <a:t>结合自己的专业，了解对应的职业岗位，明确应</a:t>
            </a:r>
            <a:r>
              <a:rPr lang="zh-CN" altLang="en-US" b="1" dirty="0" smtClean="0">
                <a:solidFill>
                  <a:schemeClr val="tx2"/>
                </a:solidFill>
                <a:ea typeface="楷体_GB2312" pitchFamily="49" charset="-122"/>
              </a:rPr>
              <a:t>具备的 职业</a:t>
            </a:r>
            <a:r>
              <a:rPr lang="zh-CN" altLang="en-US" b="1" dirty="0">
                <a:solidFill>
                  <a:schemeClr val="tx2"/>
                </a:solidFill>
                <a:ea typeface="楷体_GB2312" pitchFamily="49" charset="-122"/>
              </a:rPr>
              <a:t>资格证书；</a:t>
            </a:r>
            <a:endParaRPr lang="zh-CN" altLang="en-US" b="1" dirty="0">
              <a:solidFill>
                <a:schemeClr val="tx2"/>
              </a:solidFill>
              <a:ea typeface="楷体_GB2312" pitchFamily="49" charset="-122"/>
            </a:endParaRPr>
          </a:p>
          <a:p>
            <a:pPr algn="ctr" eaLnBrk="0" hangingPunct="0"/>
            <a:endParaRPr lang="zh-CN" altLang="en-US" sz="2000" b="1" dirty="0">
              <a:solidFill>
                <a:srgbClr val="CC0000"/>
              </a:solidFill>
              <a:ea typeface="楷体_GB2312" pitchFamily="49" charset="-122"/>
            </a:endParaRPr>
          </a:p>
        </p:txBody>
      </p:sp>
      <p:sp>
        <p:nvSpPr>
          <p:cNvPr id="16" name="Rectangle 12"/>
          <p:cNvSpPr>
            <a:spLocks noChangeArrowheads="1"/>
          </p:cNvSpPr>
          <p:nvPr/>
        </p:nvSpPr>
        <p:spPr bwMode="white">
          <a:xfrm>
            <a:off x="1440357" y="3072617"/>
            <a:ext cx="6876059"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hangingPunct="0"/>
            <a:r>
              <a:rPr lang="zh-CN" altLang="en-US" sz="2000" b="1" dirty="0">
                <a:solidFill>
                  <a:srgbClr val="CC0000"/>
                </a:solidFill>
                <a:ea typeface="楷体_GB2312" pitchFamily="49" charset="-122"/>
              </a:rPr>
              <a:t>价值观</a:t>
            </a:r>
            <a:r>
              <a:rPr lang="zh-CN" altLang="en-US" sz="2000" b="1" dirty="0" smtClean="0">
                <a:solidFill>
                  <a:srgbClr val="CC0000"/>
                </a:solidFill>
                <a:ea typeface="楷体_GB2312" pitchFamily="49" charset="-122"/>
              </a:rPr>
              <a:t>目标</a:t>
            </a:r>
            <a:r>
              <a:rPr lang="en-US" altLang="zh-CN" sz="2000" b="1" dirty="0" smtClean="0">
                <a:solidFill>
                  <a:srgbClr val="CC0000"/>
                </a:solidFill>
                <a:ea typeface="楷体_GB2312" pitchFamily="49" charset="-122"/>
              </a:rPr>
              <a:t>:</a:t>
            </a:r>
            <a:r>
              <a:rPr lang="zh-CN" altLang="en-US" b="1" dirty="0">
                <a:solidFill>
                  <a:schemeClr val="tx2"/>
                </a:solidFill>
                <a:ea typeface="楷体_GB2312" pitchFamily="49" charset="-122"/>
              </a:rPr>
              <a:t>通过学习激发学生关注自身的职业发展；明确学习生活与未来职业的关系。 </a:t>
            </a:r>
            <a:endParaRPr lang="zh-CN" altLang="en-US" b="1" dirty="0">
              <a:solidFill>
                <a:schemeClr val="tx2"/>
              </a:solidFill>
              <a:ea typeface="楷体_GB2312"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矩形 3"/>
          <p:cNvSpPr/>
          <p:nvPr/>
        </p:nvSpPr>
        <p:spPr>
          <a:xfrm>
            <a:off x="639893" y="973386"/>
            <a:ext cx="3498073" cy="523220"/>
          </a:xfrm>
          <a:prstGeom prst="rect">
            <a:avLst/>
          </a:prstGeom>
        </p:spPr>
        <p:txBody>
          <a:bodyPr wrap="none">
            <a:spAutoFit/>
          </a:bodyPr>
          <a:lstStyle/>
          <a:p>
            <a:r>
              <a:rPr lang="zh-CN" altLang="en-US" sz="2800" dirty="0"/>
              <a:t>一、 职业与职业资格</a:t>
            </a:r>
            <a:endParaRPr lang="zh-CN" altLang="en-US" sz="2800" dirty="0"/>
          </a:p>
        </p:txBody>
      </p:sp>
      <p:sp>
        <p:nvSpPr>
          <p:cNvPr id="10" name="矩形 9"/>
          <p:cNvSpPr/>
          <p:nvPr/>
        </p:nvSpPr>
        <p:spPr>
          <a:xfrm>
            <a:off x="1043608" y="1539905"/>
            <a:ext cx="7344816" cy="1938992"/>
          </a:xfrm>
          <a:prstGeom prst="rect">
            <a:avLst/>
          </a:prstGeom>
        </p:spPr>
        <p:txBody>
          <a:bodyPr wrap="square">
            <a:spAutoFit/>
          </a:bodyPr>
          <a:lstStyle/>
          <a:p>
            <a:r>
              <a:rPr lang="en-US" altLang="zh-CN" sz="2400" dirty="0"/>
              <a:t>1</a:t>
            </a:r>
            <a:r>
              <a:rPr lang="zh-CN" altLang="en-US" sz="2400" dirty="0"/>
              <a:t>、职业 </a:t>
            </a:r>
            <a:endParaRPr lang="en-US" altLang="zh-CN" sz="2400" dirty="0" smtClean="0"/>
          </a:p>
          <a:p>
            <a:r>
              <a:rPr lang="zh-CN" altLang="en-US" sz="2400" dirty="0" smtClean="0"/>
              <a:t>②</a:t>
            </a:r>
            <a:r>
              <a:rPr lang="zh-CN" altLang="en-US" sz="2400" dirty="0"/>
              <a:t>职业三个基本要素： </a:t>
            </a:r>
            <a:endParaRPr lang="en-US" altLang="zh-CN" sz="2400" dirty="0" smtClean="0"/>
          </a:p>
          <a:p>
            <a:r>
              <a:rPr lang="zh-CN" altLang="en-US" sz="2400" dirty="0" smtClean="0"/>
              <a:t>劳动</a:t>
            </a:r>
            <a:r>
              <a:rPr lang="zh-CN" altLang="en-US" sz="2400" dirty="0"/>
              <a:t>  </a:t>
            </a:r>
            <a:endParaRPr lang="en-US" altLang="zh-CN" sz="2400" dirty="0" smtClean="0"/>
          </a:p>
          <a:p>
            <a:r>
              <a:rPr lang="zh-CN" altLang="en-US" sz="2400" dirty="0" smtClean="0"/>
              <a:t>有</a:t>
            </a:r>
            <a:r>
              <a:rPr lang="zh-CN" altLang="en-US" sz="2400" dirty="0"/>
              <a:t>固定的报酬或收入 </a:t>
            </a:r>
            <a:endParaRPr lang="en-US" altLang="zh-CN" sz="2400" dirty="0" smtClean="0"/>
          </a:p>
          <a:p>
            <a:r>
              <a:rPr lang="zh-CN" altLang="en-US" sz="2400" dirty="0" smtClean="0"/>
              <a:t>要</a:t>
            </a:r>
            <a:r>
              <a:rPr lang="zh-CN" altLang="en-US" sz="2400" dirty="0"/>
              <a:t>承担一定的社会责任，得到社会承认</a:t>
            </a:r>
            <a:endParaRPr lang="en-US" altLang="zh-CN" sz="2400" dirty="0" smtClean="0"/>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矩形 1"/>
          <p:cNvSpPr/>
          <p:nvPr/>
        </p:nvSpPr>
        <p:spPr>
          <a:xfrm>
            <a:off x="267162" y="973386"/>
            <a:ext cx="3897221" cy="461665"/>
          </a:xfrm>
          <a:prstGeom prst="rect">
            <a:avLst/>
          </a:prstGeom>
        </p:spPr>
        <p:txBody>
          <a:bodyPr wrap="none">
            <a:spAutoFit/>
          </a:bodyPr>
          <a:lstStyle/>
          <a:p>
            <a:pPr algn="ctr">
              <a:spcBef>
                <a:spcPct val="50000"/>
              </a:spcBef>
            </a:pPr>
            <a:r>
              <a:rPr kumimoji="1" lang="zh-CN" altLang="en-US" sz="2400" b="1" dirty="0" smtClean="0">
                <a:solidFill>
                  <a:srgbClr val="FF0000"/>
                </a:solidFill>
                <a:ea typeface="方正舒体" pitchFamily="2" charset="-122"/>
              </a:rPr>
              <a:t>讲故事：三</a:t>
            </a:r>
            <a:r>
              <a:rPr kumimoji="1" lang="zh-CN" altLang="en-US" sz="2400" b="1" dirty="0">
                <a:solidFill>
                  <a:srgbClr val="FF0000"/>
                </a:solidFill>
                <a:ea typeface="方正舒体" pitchFamily="2" charset="-122"/>
              </a:rPr>
              <a:t>只毛毛虫的故事</a:t>
            </a:r>
            <a:endParaRPr kumimoji="1" lang="zh-CN" altLang="en-US" sz="2400" b="1" dirty="0">
              <a:solidFill>
                <a:srgbClr val="FF0000"/>
              </a:solidFill>
              <a:ea typeface="方正舒体" pitchFamily="2" charset="-122"/>
            </a:endParaRPr>
          </a:p>
        </p:txBody>
      </p:sp>
      <p:pic>
        <p:nvPicPr>
          <p:cNvPr id="8198" name="Picture 6" descr="c:\users\ADMINI~1\appdata\local\360CHR~1\Chrome\USERDA~1\Temp\U_2002~1.JPG"/>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4427984" y="999443"/>
            <a:ext cx="1041624" cy="43560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ADMINI~1\appdata\local\360CHR~1\Chrome\USERDA~1\Temp\20116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31045" y="940672"/>
            <a:ext cx="936104" cy="494379"/>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users\ADMINI~1\appdata\local\360CHR~1\Chrome\USERDA~1\Temp\U_2401~1.JP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991154"/>
            <a:ext cx="1080120" cy="44389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684213" y="1268413"/>
            <a:ext cx="784822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br>
              <a:rPr lang="en-US" altLang="zh-CN" sz="1800" dirty="0"/>
            </a:br>
            <a:r>
              <a:rPr lang="en-US" altLang="zh-CN" sz="1800" dirty="0"/>
              <a:t>      </a:t>
            </a:r>
            <a:r>
              <a:rPr lang="zh-CN" altLang="en-US" sz="1800" dirty="0"/>
              <a:t>毛毛虫都喜欢吃苹果，</a:t>
            </a:r>
            <a:r>
              <a:rPr lang="zh-CN" altLang="en-US" sz="1800" dirty="0" smtClean="0"/>
              <a:t>有三只要</a:t>
            </a:r>
            <a:r>
              <a:rPr lang="zh-CN" altLang="en-US" sz="1800" dirty="0"/>
              <a:t>好的毛毛虫，都长大了，各自去森林里找苹果吃。 </a:t>
            </a:r>
            <a:br>
              <a:rPr lang="zh-CN" altLang="en-US" sz="1800" dirty="0"/>
            </a:br>
            <a:br>
              <a:rPr lang="zh-CN" altLang="en-US" sz="1800" dirty="0"/>
            </a:br>
            <a:r>
              <a:rPr lang="zh-CN" altLang="en-US" sz="1800" dirty="0"/>
              <a:t>       </a:t>
            </a:r>
            <a:r>
              <a:rPr lang="en-US" altLang="zh-CN" sz="1800" b="1" dirty="0"/>
              <a:t>(1)</a:t>
            </a:r>
            <a:r>
              <a:rPr lang="zh-CN" altLang="en-US" sz="1800" b="1" dirty="0"/>
              <a:t>第一只毛毛虫</a:t>
            </a:r>
            <a:r>
              <a:rPr lang="zh-CN" altLang="en-US" sz="1800" dirty="0"/>
              <a:t> </a:t>
            </a:r>
            <a:br>
              <a:rPr lang="zh-CN" altLang="en-US" sz="1800" dirty="0"/>
            </a:br>
            <a:r>
              <a:rPr lang="zh-CN" altLang="en-US" sz="1800" dirty="0"/>
              <a:t>       第一只毛毛虫跋山涉水，终于来到一株苹果树下。它根本就不知道这是一棵苹果树，也不知树上长满了红红的可口的苹果</a:t>
            </a:r>
            <a:r>
              <a:rPr lang="en-US" altLang="zh-CN" sz="1800" dirty="0"/>
              <a:t>?</a:t>
            </a:r>
            <a:r>
              <a:rPr lang="zh-CN" altLang="en-US" sz="1800" dirty="0"/>
              <a:t>当它看到其他的毛毛虫往上爬时，稀里糊涂地就跟着往上爬。没有目的，不知终点，更不知自己到底想要哪一种苹果，也没想过怎么样去摘取苹果。它的最后结局呢？也许找到了一颗大苹果，幸福地生活着；也可能在树叶中迷了路，过着悲惨的生活。不过可以确定的是，大部分的虫都是这样活着的，没想过什么是生命的意义，为什么而活着</a:t>
            </a:r>
            <a:r>
              <a:rPr lang="zh-CN" altLang="en-US" sz="1800" dirty="0" smtClean="0"/>
              <a:t>。</a:t>
            </a:r>
            <a:endParaRPr kumimoji="1" lang="en-US" altLang="zh-CN" sz="3600" b="1" dirty="0">
              <a:solidFill>
                <a:srgbClr val="0000FF"/>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矩形 1"/>
          <p:cNvSpPr/>
          <p:nvPr/>
        </p:nvSpPr>
        <p:spPr>
          <a:xfrm>
            <a:off x="267162" y="973386"/>
            <a:ext cx="3897221" cy="461665"/>
          </a:xfrm>
          <a:prstGeom prst="rect">
            <a:avLst/>
          </a:prstGeom>
        </p:spPr>
        <p:txBody>
          <a:bodyPr wrap="none">
            <a:spAutoFit/>
          </a:bodyPr>
          <a:lstStyle/>
          <a:p>
            <a:pPr algn="ctr">
              <a:spcBef>
                <a:spcPct val="50000"/>
              </a:spcBef>
            </a:pPr>
            <a:r>
              <a:rPr kumimoji="1" lang="zh-CN" altLang="en-US" sz="2400" b="1" dirty="0" smtClean="0">
                <a:solidFill>
                  <a:srgbClr val="FF0000"/>
                </a:solidFill>
                <a:ea typeface="方正舒体" pitchFamily="2" charset="-122"/>
              </a:rPr>
              <a:t>讲故事：三</a:t>
            </a:r>
            <a:r>
              <a:rPr kumimoji="1" lang="zh-CN" altLang="en-US" sz="2400" b="1" dirty="0">
                <a:solidFill>
                  <a:srgbClr val="FF0000"/>
                </a:solidFill>
                <a:ea typeface="方正舒体" pitchFamily="2" charset="-122"/>
              </a:rPr>
              <a:t>只毛毛虫的故事</a:t>
            </a:r>
            <a:endParaRPr kumimoji="1" lang="zh-CN" altLang="en-US" sz="2400" b="1" dirty="0">
              <a:solidFill>
                <a:srgbClr val="FF0000"/>
              </a:solidFill>
              <a:ea typeface="方正舒体" pitchFamily="2" charset="-122"/>
            </a:endParaRPr>
          </a:p>
        </p:txBody>
      </p:sp>
      <p:pic>
        <p:nvPicPr>
          <p:cNvPr id="8198" name="Picture 6" descr="c:\users\ADMINI~1\appdata\local\360CHR~1\Chrome\USERDA~1\Temp\U_2002~1.JPG"/>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4427984" y="999443"/>
            <a:ext cx="1041624" cy="43560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ADMINI~1\appdata\local\360CHR~1\Chrome\USERDA~1\Temp\20116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31045" y="940672"/>
            <a:ext cx="936104" cy="494379"/>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users\ADMINI~1\appdata\local\360CHR~1\Chrome\USERDA~1\Temp\U_2401~1.JP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991154"/>
            <a:ext cx="1080120" cy="44389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684213" y="1268413"/>
            <a:ext cx="7848227"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br>
              <a:rPr lang="en-US" altLang="zh-CN" sz="1800" dirty="0"/>
            </a:br>
            <a:r>
              <a:rPr lang="en-US" altLang="zh-CN" sz="1800" dirty="0"/>
              <a:t>      </a:t>
            </a:r>
            <a:r>
              <a:rPr lang="zh-CN" altLang="en-US" sz="1800" dirty="0"/>
              <a:t>毛毛虫都喜欢吃苹果，</a:t>
            </a:r>
            <a:r>
              <a:rPr lang="zh-CN" altLang="en-US" sz="1800" dirty="0" smtClean="0"/>
              <a:t>有三只要</a:t>
            </a:r>
            <a:r>
              <a:rPr lang="zh-CN" altLang="en-US" sz="1800" dirty="0"/>
              <a:t>好的毛毛虫，都长大了，各自去森林里找苹果吃。 </a:t>
            </a:r>
            <a:br>
              <a:rPr lang="zh-CN" altLang="en-US" sz="1800" dirty="0"/>
            </a:br>
            <a:br>
              <a:rPr lang="zh-CN" altLang="en-US" sz="1800" dirty="0"/>
            </a:br>
            <a:r>
              <a:rPr lang="en-US" altLang="zh-CN" dirty="0"/>
              <a:t> </a:t>
            </a:r>
            <a:r>
              <a:rPr lang="en-US" altLang="zh-CN" b="1" dirty="0">
                <a:latin typeface="宋体" charset="-122"/>
              </a:rPr>
              <a:t>(2)</a:t>
            </a:r>
            <a:r>
              <a:rPr lang="zh-CN" altLang="en-US" b="1" dirty="0">
                <a:latin typeface="宋体" charset="-122"/>
              </a:rPr>
              <a:t>第二只毛毛虫 </a:t>
            </a:r>
            <a:endParaRPr lang="zh-CN" altLang="en-US" b="1" dirty="0">
              <a:latin typeface="宋体" charset="-122"/>
            </a:endParaRPr>
          </a:p>
          <a:p>
            <a:r>
              <a:rPr lang="zh-CN" altLang="en-US" dirty="0">
                <a:latin typeface="宋体" charset="-122"/>
              </a:rPr>
              <a:t>    第二只毛毛虫也爬到了苹果树下。它知道这是一棵苹果树，也确定它的“虫”生目标就是找到一棵大苹果。问题是它并不知道大苹果会长在什么地方？但它猜想：大苹果应该长在大枝叶上吧！于是它就慢慢地往上爬，遇到分支的时候，就选择较粗的树枝继续爬。于是它就按这个标准一直往上爬，最后终于找到了一颗大苹果，这只毛毛虫刚想高兴地扑上去大吃一顿，但是放眼一看，它发现这颗大苹果是全树上最小的一个，上面还有许多更大的苹果。更令它泄气的是，要是它上一次选择另外一个分枝，它就能得到一个大得多的苹果。</a:t>
            </a:r>
            <a:r>
              <a:rPr lang="zh-CN" altLang="en-US" b="1" dirty="0">
                <a:solidFill>
                  <a:schemeClr val="accent2"/>
                </a:solidFill>
                <a:latin typeface="宋体" charset="-122"/>
              </a:rPr>
              <a:t> </a:t>
            </a:r>
            <a:endParaRPr kumimoji="1" lang="en-US" altLang="zh-CN" sz="3600" b="1" dirty="0">
              <a:solidFill>
                <a:srgbClr val="0000FF"/>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矩形 1"/>
          <p:cNvSpPr/>
          <p:nvPr/>
        </p:nvSpPr>
        <p:spPr>
          <a:xfrm>
            <a:off x="267162" y="973386"/>
            <a:ext cx="3897221" cy="461665"/>
          </a:xfrm>
          <a:prstGeom prst="rect">
            <a:avLst/>
          </a:prstGeom>
        </p:spPr>
        <p:txBody>
          <a:bodyPr wrap="none">
            <a:spAutoFit/>
          </a:bodyPr>
          <a:lstStyle/>
          <a:p>
            <a:pPr algn="ctr">
              <a:spcBef>
                <a:spcPct val="50000"/>
              </a:spcBef>
            </a:pPr>
            <a:r>
              <a:rPr kumimoji="1" lang="zh-CN" altLang="en-US" sz="2400" b="1" dirty="0" smtClean="0">
                <a:solidFill>
                  <a:srgbClr val="FF0000"/>
                </a:solidFill>
                <a:ea typeface="方正舒体" pitchFamily="2" charset="-122"/>
              </a:rPr>
              <a:t>讲故事：三</a:t>
            </a:r>
            <a:r>
              <a:rPr kumimoji="1" lang="zh-CN" altLang="en-US" sz="2400" b="1" dirty="0">
                <a:solidFill>
                  <a:srgbClr val="FF0000"/>
                </a:solidFill>
                <a:ea typeface="方正舒体" pitchFamily="2" charset="-122"/>
              </a:rPr>
              <a:t>只毛毛虫的故事</a:t>
            </a:r>
            <a:endParaRPr kumimoji="1" lang="zh-CN" altLang="en-US" sz="2400" b="1" dirty="0">
              <a:solidFill>
                <a:srgbClr val="FF0000"/>
              </a:solidFill>
              <a:ea typeface="方正舒体" pitchFamily="2" charset="-122"/>
            </a:endParaRPr>
          </a:p>
        </p:txBody>
      </p:sp>
      <p:pic>
        <p:nvPicPr>
          <p:cNvPr id="8198" name="Picture 6" descr="c:\users\ADMINI~1\appdata\local\360CHR~1\Chrome\USERDA~1\Temp\U_2002~1.JPG"/>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4427984" y="999443"/>
            <a:ext cx="1041624" cy="43560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ADMINI~1\appdata\local\360CHR~1\Chrome\USERDA~1\Temp\20116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31045" y="940672"/>
            <a:ext cx="936104" cy="494379"/>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users\ADMINI~1\appdata\local\360CHR~1\Chrome\USERDA~1\Temp\U_2401~1.JP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991154"/>
            <a:ext cx="1080120" cy="44389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684213" y="1268413"/>
            <a:ext cx="784822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br>
              <a:rPr lang="en-US" altLang="zh-CN" sz="1800" dirty="0"/>
            </a:br>
            <a:r>
              <a:rPr lang="en-US" altLang="zh-CN" sz="1800" dirty="0"/>
              <a:t>      </a:t>
            </a:r>
            <a:r>
              <a:rPr lang="zh-CN" altLang="en-US" sz="1800" dirty="0"/>
              <a:t>毛毛虫都喜欢吃苹果，</a:t>
            </a:r>
            <a:r>
              <a:rPr lang="zh-CN" altLang="en-US" sz="1800" dirty="0" smtClean="0"/>
              <a:t>有三只要</a:t>
            </a:r>
            <a:r>
              <a:rPr lang="zh-CN" altLang="en-US" sz="1800" dirty="0"/>
              <a:t>好的毛毛虫，都长大了，各自去森林里找苹果吃。 </a:t>
            </a:r>
            <a:br>
              <a:rPr lang="zh-CN" altLang="en-US" sz="1800" dirty="0"/>
            </a:br>
            <a:br>
              <a:rPr lang="zh-CN" altLang="en-US" sz="1800" dirty="0"/>
            </a:br>
            <a:r>
              <a:rPr lang="en-US" altLang="zh-CN" dirty="0"/>
              <a:t>  </a:t>
            </a:r>
            <a:r>
              <a:rPr lang="en-US" altLang="zh-CN" b="1" dirty="0">
                <a:latin typeface="宋体" charset="-122"/>
              </a:rPr>
              <a:t>(3)</a:t>
            </a:r>
            <a:r>
              <a:rPr lang="zh-CN" altLang="en-US" b="1" dirty="0">
                <a:latin typeface="宋体" charset="-122"/>
              </a:rPr>
              <a:t>第三只毛毛虫</a:t>
            </a:r>
            <a:r>
              <a:rPr lang="zh-CN" altLang="en-US" dirty="0">
                <a:latin typeface="宋体" charset="-122"/>
              </a:rPr>
              <a:t> </a:t>
            </a:r>
            <a:endParaRPr lang="zh-CN" altLang="en-US" dirty="0">
              <a:latin typeface="宋体" charset="-122"/>
            </a:endParaRPr>
          </a:p>
          <a:p>
            <a:r>
              <a:rPr lang="zh-CN" altLang="en-US" dirty="0">
                <a:latin typeface="宋体" charset="-122"/>
              </a:rPr>
              <a:t>    第三只毛毛虫可不是一只普通的虫，同时具备先知先觉的能力。</a:t>
            </a:r>
            <a:r>
              <a:rPr lang="zh-CN" altLang="en-US" dirty="0" smtClean="0">
                <a:latin typeface="宋体" charset="-122"/>
              </a:rPr>
              <a:t>它不仅</a:t>
            </a:r>
            <a:r>
              <a:rPr lang="zh-CN" altLang="en-US" dirty="0">
                <a:latin typeface="宋体" charset="-122"/>
              </a:rPr>
              <a:t>知道自己要什么苹果，更知道未来的苹果将如何成长。因此当它带着那“先觉”的望远镜观察苹果时，它的目标并不是一颗大苹果，而是一朵含苞待放的苹果花。它计算着自己的行程，估计当它到达的时候，这朵花正好长成一个成熟的大苹果，而且它将是第一个钻入并大快朵颐的虫子。结果它如愿以偿，得到了一个又大又甜的苹果，从此过着幸福快乐的日子</a:t>
            </a:r>
            <a:r>
              <a:rPr lang="zh-CN" altLang="en-US" dirty="0" smtClean="0">
                <a:latin typeface="宋体" charset="-122"/>
              </a:rPr>
              <a:t>。</a:t>
            </a:r>
            <a:endParaRPr kumimoji="1" lang="en-US" altLang="zh-CN" sz="3600" b="1" dirty="0">
              <a:solidFill>
                <a:srgbClr val="0000FF"/>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矩形 1"/>
          <p:cNvSpPr/>
          <p:nvPr/>
        </p:nvSpPr>
        <p:spPr>
          <a:xfrm>
            <a:off x="267162" y="973386"/>
            <a:ext cx="3897221" cy="461665"/>
          </a:xfrm>
          <a:prstGeom prst="rect">
            <a:avLst/>
          </a:prstGeom>
        </p:spPr>
        <p:txBody>
          <a:bodyPr wrap="none">
            <a:spAutoFit/>
          </a:bodyPr>
          <a:lstStyle/>
          <a:p>
            <a:pPr algn="ctr">
              <a:spcBef>
                <a:spcPct val="50000"/>
              </a:spcBef>
            </a:pPr>
            <a:r>
              <a:rPr kumimoji="1" lang="zh-CN" altLang="en-US" sz="2400" b="1" dirty="0" smtClean="0">
                <a:solidFill>
                  <a:srgbClr val="FF0000"/>
                </a:solidFill>
                <a:ea typeface="方正舒体" pitchFamily="2" charset="-122"/>
              </a:rPr>
              <a:t>讲故事：三</a:t>
            </a:r>
            <a:r>
              <a:rPr kumimoji="1" lang="zh-CN" altLang="en-US" sz="2400" b="1" dirty="0">
                <a:solidFill>
                  <a:srgbClr val="FF0000"/>
                </a:solidFill>
                <a:ea typeface="方正舒体" pitchFamily="2" charset="-122"/>
              </a:rPr>
              <a:t>只毛毛虫的故事</a:t>
            </a:r>
            <a:endParaRPr kumimoji="1" lang="zh-CN" altLang="en-US" sz="2400" b="1" dirty="0">
              <a:solidFill>
                <a:srgbClr val="FF0000"/>
              </a:solidFill>
              <a:ea typeface="方正舒体" pitchFamily="2" charset="-122"/>
            </a:endParaRPr>
          </a:p>
        </p:txBody>
      </p:sp>
      <p:pic>
        <p:nvPicPr>
          <p:cNvPr id="8198" name="Picture 6" descr="c:\users\ADMINI~1\appdata\local\360CHR~1\Chrome\USERDA~1\Temp\U_2002~1.JPG"/>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4427984" y="999443"/>
            <a:ext cx="1041624" cy="43560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ADMINI~1\appdata\local\360CHR~1\Chrome\USERDA~1\Temp\20116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31045" y="940672"/>
            <a:ext cx="936104" cy="494379"/>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users\ADMINI~1\appdata\local\360CHR~1\Chrome\USERDA~1\Temp\U_2401~1.JP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991154"/>
            <a:ext cx="1080120" cy="44389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684213" y="1268413"/>
            <a:ext cx="784822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br>
              <a:rPr lang="en-US" altLang="zh-CN" sz="1800" dirty="0"/>
            </a:br>
            <a:r>
              <a:rPr lang="en-US" altLang="zh-CN" sz="1800" dirty="0"/>
              <a:t>      </a:t>
            </a:r>
            <a:r>
              <a:rPr lang="en-US" altLang="zh-CN" sz="2000" dirty="0"/>
              <a:t> </a:t>
            </a:r>
            <a:r>
              <a:rPr lang="zh-CN" altLang="en-US" sz="2400" b="1" dirty="0">
                <a:solidFill>
                  <a:srgbClr val="C00000"/>
                </a:solidFill>
                <a:latin typeface="宋体" charset="-122"/>
              </a:rPr>
              <a:t>第一只</a:t>
            </a:r>
            <a:r>
              <a:rPr lang="zh-CN" altLang="en-US" dirty="0">
                <a:latin typeface="宋体" charset="-122"/>
              </a:rPr>
              <a:t>毛毛虫是只毫无目标，一生盲目，没有自己人生规划的糊涂虫，不知道自己想要什么。遗憾的是，我们大部分的人都是像第一只毛毛虫那样活着。 </a:t>
            </a:r>
            <a:endParaRPr lang="zh-CN" altLang="en-US" dirty="0">
              <a:latin typeface="宋体" charset="-122"/>
            </a:endParaRPr>
          </a:p>
          <a:p>
            <a:pPr eaLnBrk="0" hangingPunct="0"/>
            <a:r>
              <a:rPr lang="zh-CN" altLang="en-US" dirty="0">
                <a:latin typeface="宋体" charset="-122"/>
              </a:rPr>
              <a:t>    </a:t>
            </a:r>
            <a:endParaRPr kumimoji="1" lang="en-US" altLang="zh-CN" sz="3600" b="1" dirty="0">
              <a:solidFill>
                <a:srgbClr val="0000FF"/>
              </a:solidFill>
            </a:endParaRPr>
          </a:p>
        </p:txBody>
      </p:sp>
      <p:sp>
        <p:nvSpPr>
          <p:cNvPr id="4" name="矩形 3"/>
          <p:cNvSpPr/>
          <p:nvPr/>
        </p:nvSpPr>
        <p:spPr>
          <a:xfrm>
            <a:off x="791902" y="2571750"/>
            <a:ext cx="7632848" cy="1292662"/>
          </a:xfrm>
          <a:prstGeom prst="rect">
            <a:avLst/>
          </a:prstGeom>
        </p:spPr>
        <p:txBody>
          <a:bodyPr wrap="square">
            <a:spAutoFit/>
          </a:bodyPr>
          <a:lstStyle/>
          <a:p>
            <a:pPr eaLnBrk="0" hangingPunct="0"/>
            <a:r>
              <a:rPr lang="zh-CN" altLang="en-US" sz="2400" b="1" dirty="0">
                <a:solidFill>
                  <a:srgbClr val="C00000"/>
                </a:solidFill>
                <a:latin typeface="宋体" charset="-122"/>
              </a:rPr>
              <a:t> </a:t>
            </a:r>
            <a:r>
              <a:rPr lang="zh-CN" altLang="en-US" sz="2400" b="1" dirty="0" smtClean="0">
                <a:solidFill>
                  <a:srgbClr val="C00000"/>
                </a:solidFill>
                <a:latin typeface="宋体" charset="-122"/>
              </a:rPr>
              <a:t> 第二</a:t>
            </a:r>
            <a:r>
              <a:rPr lang="zh-CN" altLang="en-US" sz="2400" b="1" dirty="0">
                <a:solidFill>
                  <a:srgbClr val="C00000"/>
                </a:solidFill>
                <a:latin typeface="宋体" charset="-122"/>
              </a:rPr>
              <a:t>只</a:t>
            </a:r>
            <a:r>
              <a:rPr lang="zh-CN" altLang="en-US" dirty="0">
                <a:latin typeface="宋体" charset="-122"/>
              </a:rPr>
              <a:t>毛毛虫虽然知道自己想要什么，但是它不知道该怎么去得到苹果，在习惯中的正确标准指导下，它做出了一些看似正确却使它渐渐远离苹果的选择。而曾几何时，正确的选择离它又是那么接近。 </a:t>
            </a:r>
            <a:endParaRPr lang="zh-CN" altLang="en-US" dirty="0">
              <a:latin typeface="宋体" charset="-122"/>
            </a:endParaRPr>
          </a:p>
          <a:p>
            <a:pPr eaLnBrk="0" hangingPunct="0"/>
            <a:r>
              <a:rPr lang="zh-CN" altLang="en-US" dirty="0">
                <a:latin typeface="宋体" charset="-122"/>
              </a:rPr>
              <a:t>    </a:t>
            </a:r>
            <a:endParaRPr kumimoji="1" lang="en-US" altLang="zh-CN" sz="3600" b="1" dirty="0">
              <a:solidFill>
                <a:srgbClr val="0000FF"/>
              </a:solidFill>
            </a:endParaRPr>
          </a:p>
        </p:txBody>
      </p:sp>
      <p:sp>
        <p:nvSpPr>
          <p:cNvPr id="5" name="矩形 4"/>
          <p:cNvSpPr/>
          <p:nvPr/>
        </p:nvSpPr>
        <p:spPr>
          <a:xfrm>
            <a:off x="788656" y="3669800"/>
            <a:ext cx="7604113" cy="1015663"/>
          </a:xfrm>
          <a:prstGeom prst="rect">
            <a:avLst/>
          </a:prstGeom>
        </p:spPr>
        <p:txBody>
          <a:bodyPr wrap="square">
            <a:spAutoFit/>
          </a:bodyPr>
          <a:lstStyle/>
          <a:p>
            <a:pPr eaLnBrk="0" hangingPunct="0"/>
            <a:r>
              <a:rPr lang="zh-CN" altLang="en-US" sz="2400" b="1" dirty="0" smtClean="0">
                <a:solidFill>
                  <a:srgbClr val="C00000"/>
                </a:solidFill>
                <a:latin typeface="宋体" charset="-122"/>
              </a:rPr>
              <a:t>  第三</a:t>
            </a:r>
            <a:r>
              <a:rPr lang="zh-CN" altLang="en-US" sz="2400" b="1" dirty="0">
                <a:solidFill>
                  <a:srgbClr val="C00000"/>
                </a:solidFill>
                <a:latin typeface="宋体" charset="-122"/>
              </a:rPr>
              <a:t>只</a:t>
            </a:r>
            <a:r>
              <a:rPr lang="zh-CN" altLang="en-US" dirty="0">
                <a:latin typeface="宋体" charset="-122"/>
              </a:rPr>
              <a:t>毛毛虫，它不仅知道自己想要什么，也知道如何去得到自己的苹果，以及得到苹果应该需要什么条件，然后制定清晰实际的计划，在望远镜的指引下，它一步步实现自己的理想。</a:t>
            </a:r>
            <a:endParaRPr kumimoji="1" lang="en-US" altLang="zh-CN" sz="3600" b="1" dirty="0">
              <a:solidFill>
                <a:srgbClr val="0000FF"/>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矩形 1"/>
          <p:cNvSpPr/>
          <p:nvPr/>
        </p:nvSpPr>
        <p:spPr>
          <a:xfrm>
            <a:off x="683568" y="1279089"/>
            <a:ext cx="7632848" cy="2677656"/>
          </a:xfrm>
          <a:prstGeom prst="rect">
            <a:avLst/>
          </a:prstGeom>
        </p:spPr>
        <p:txBody>
          <a:bodyPr wrap="square">
            <a:spAutoFit/>
          </a:bodyPr>
          <a:lstStyle/>
          <a:p>
            <a:r>
              <a:rPr lang="zh-CN" altLang="en-US" sz="2400" dirty="0" smtClean="0">
                <a:solidFill>
                  <a:srgbClr val="00B0F0"/>
                </a:solidFill>
                <a:latin typeface="宋体" charset="-122"/>
              </a:rPr>
              <a:t>    其实</a:t>
            </a:r>
            <a:r>
              <a:rPr lang="zh-CN" altLang="en-US" sz="2400" dirty="0">
                <a:solidFill>
                  <a:srgbClr val="00B0F0"/>
                </a:solidFill>
                <a:latin typeface="宋体" charset="-122"/>
              </a:rPr>
              <a:t>我们的人生就是毛毛虫，而苹果就是我们的人生目标</a:t>
            </a:r>
            <a:r>
              <a:rPr lang="en-US" altLang="zh-CN" sz="2400" dirty="0">
                <a:solidFill>
                  <a:srgbClr val="00B0F0"/>
                </a:solidFill>
                <a:latin typeface="宋体" charset="-122"/>
              </a:rPr>
              <a:t>——</a:t>
            </a:r>
            <a:r>
              <a:rPr lang="zh-CN" altLang="en-US" sz="2400" dirty="0">
                <a:solidFill>
                  <a:srgbClr val="00B0F0"/>
                </a:solidFill>
                <a:latin typeface="宋体" charset="-122"/>
              </a:rPr>
              <a:t>职业成功。爬树的过程就是我们职业必经的道路。毕业后，我们都得爬上人生这棵苹果树去寻找未来，完全没有规划的职业道路注定是要失败的。 </a:t>
            </a:r>
            <a:br>
              <a:rPr lang="zh-CN" altLang="en-US" sz="2400" dirty="0">
                <a:solidFill>
                  <a:srgbClr val="00B0F0"/>
                </a:solidFill>
                <a:latin typeface="宋体" charset="-122"/>
              </a:rPr>
            </a:br>
            <a:r>
              <a:rPr lang="zh-CN" altLang="en-US" sz="2400" dirty="0">
                <a:solidFill>
                  <a:srgbClr val="00B0F0"/>
                </a:solidFill>
                <a:latin typeface="宋体" charset="-122"/>
              </a:rPr>
              <a:t>    现代社会，我们的时间非常有限，要想得到自己喜欢的苹果，想改变自己的人生，就要先从改变自己开始，选择正确的职业道路，做第三只毛毛虫！</a:t>
            </a:r>
            <a:endParaRPr lang="zh-CN" altLang="en-US" sz="2400" dirty="0">
              <a:solidFill>
                <a:srgbClr val="00B0F0"/>
              </a:solidFill>
              <a:latin typeface="宋体" charset="-122"/>
            </a:endParaRP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31810" cy="738664"/>
          </a:xfrm>
          <a:prstGeom prst="rect">
            <a:avLst/>
          </a:prstGeom>
        </p:spPr>
        <p:txBody>
          <a:bodyPr wrap="none">
            <a:spAutoFit/>
          </a:bodyPr>
          <a:lstStyle/>
          <a:p>
            <a:pPr fontAlgn="base">
              <a:lnSpc>
                <a:spcPct val="150000"/>
              </a:lnSpc>
            </a:pPr>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矩形 3"/>
          <p:cNvSpPr/>
          <p:nvPr/>
        </p:nvSpPr>
        <p:spPr>
          <a:xfrm>
            <a:off x="639893" y="973386"/>
            <a:ext cx="3498073" cy="523220"/>
          </a:xfrm>
          <a:prstGeom prst="rect">
            <a:avLst/>
          </a:prstGeom>
        </p:spPr>
        <p:txBody>
          <a:bodyPr wrap="none">
            <a:spAutoFit/>
          </a:bodyPr>
          <a:lstStyle/>
          <a:p>
            <a:r>
              <a:rPr lang="zh-CN" altLang="en-US" sz="2800" dirty="0"/>
              <a:t>一、 职业与职业资格</a:t>
            </a:r>
            <a:endParaRPr lang="zh-CN" altLang="en-US" sz="2800" dirty="0"/>
          </a:p>
        </p:txBody>
      </p:sp>
      <p:sp>
        <p:nvSpPr>
          <p:cNvPr id="10" name="矩形 9"/>
          <p:cNvSpPr/>
          <p:nvPr/>
        </p:nvSpPr>
        <p:spPr>
          <a:xfrm>
            <a:off x="1043608" y="1539905"/>
            <a:ext cx="7344816" cy="2585323"/>
          </a:xfrm>
          <a:prstGeom prst="rect">
            <a:avLst/>
          </a:prstGeom>
        </p:spPr>
        <p:txBody>
          <a:bodyPr wrap="square">
            <a:spAutoFit/>
          </a:bodyPr>
          <a:lstStyle/>
          <a:p>
            <a:pPr>
              <a:lnSpc>
                <a:spcPct val="150000"/>
              </a:lnSpc>
            </a:pPr>
            <a:r>
              <a:rPr lang="en-US" altLang="zh-CN" sz="2400" dirty="0"/>
              <a:t>1</a:t>
            </a:r>
            <a:r>
              <a:rPr lang="zh-CN" altLang="en-US" sz="2400" dirty="0"/>
              <a:t>、职业 </a:t>
            </a:r>
            <a:endParaRPr lang="en-US" altLang="zh-CN" sz="2400" dirty="0" smtClean="0"/>
          </a:p>
          <a:p>
            <a:pPr>
              <a:lnSpc>
                <a:spcPct val="150000"/>
              </a:lnSpc>
            </a:pPr>
            <a:r>
              <a:rPr lang="zh-CN" altLang="en-US" sz="2400" dirty="0"/>
              <a:t>③职业对个人的意义： </a:t>
            </a:r>
            <a:endParaRPr lang="en-US" altLang="zh-CN" sz="2400" dirty="0" smtClean="0"/>
          </a:p>
          <a:p>
            <a:pPr>
              <a:lnSpc>
                <a:spcPct val="150000"/>
              </a:lnSpc>
            </a:pPr>
            <a:r>
              <a:rPr lang="zh-CN" altLang="zh-CN" sz="2000" dirty="0"/>
              <a:t>●谋生的手段</a:t>
            </a:r>
            <a:r>
              <a:rPr lang="en-US" altLang="zh-CN" sz="2000" dirty="0"/>
              <a:t>—— </a:t>
            </a:r>
            <a:r>
              <a:rPr lang="zh-CN" altLang="zh-CN" sz="2000" dirty="0"/>
              <a:t>基础</a:t>
            </a:r>
            <a:endParaRPr lang="zh-CN" altLang="zh-CN" sz="2000" dirty="0"/>
          </a:p>
          <a:p>
            <a:pPr>
              <a:lnSpc>
                <a:spcPct val="150000"/>
              </a:lnSpc>
            </a:pPr>
            <a:r>
              <a:rPr lang="zh-CN" altLang="zh-CN" sz="2000" dirty="0"/>
              <a:t>●为社会做贡献的岗位</a:t>
            </a:r>
            <a:r>
              <a:rPr lang="en-US" altLang="zh-CN" sz="2000" dirty="0"/>
              <a:t>—— </a:t>
            </a:r>
            <a:r>
              <a:rPr lang="zh-CN" altLang="zh-CN" sz="2000" dirty="0"/>
              <a:t>过程</a:t>
            </a:r>
            <a:endParaRPr lang="zh-CN" altLang="zh-CN" sz="2000" dirty="0"/>
          </a:p>
          <a:p>
            <a:pPr>
              <a:lnSpc>
                <a:spcPct val="150000"/>
              </a:lnSpc>
            </a:pPr>
            <a:r>
              <a:rPr lang="zh-CN" altLang="zh-CN" sz="2000" dirty="0"/>
              <a:t>●实现人生价值的舞台</a:t>
            </a:r>
            <a:r>
              <a:rPr lang="en-US" altLang="zh-CN" sz="2000" dirty="0"/>
              <a:t>—— </a:t>
            </a:r>
            <a:r>
              <a:rPr lang="zh-CN" altLang="zh-CN" sz="2000" dirty="0"/>
              <a:t>结果</a:t>
            </a:r>
            <a:endParaRPr lang="zh-CN" altLang="zh-CN" sz="2000" dirty="0"/>
          </a:p>
        </p:txBody>
      </p:sp>
      <p:sp>
        <p:nvSpPr>
          <p:cNvPr id="2" name="TextBox 1"/>
          <p:cNvSpPr txBox="1"/>
          <p:nvPr/>
        </p:nvSpPr>
        <p:spPr>
          <a:xfrm>
            <a:off x="7009239" y="792163"/>
            <a:ext cx="461665" cy="3703819"/>
          </a:xfrm>
          <a:prstGeom prst="rect">
            <a:avLst/>
          </a:prstGeom>
        </p:spPr>
        <p:style>
          <a:lnRef idx="1">
            <a:schemeClr val="accent2"/>
          </a:lnRef>
          <a:fillRef idx="2">
            <a:schemeClr val="accent2"/>
          </a:fillRef>
          <a:effectRef idx="1">
            <a:schemeClr val="accent2"/>
          </a:effectRef>
          <a:fontRef idx="minor">
            <a:schemeClr val="dk1"/>
          </a:fontRef>
        </p:style>
        <p:txBody>
          <a:bodyPr vert="eaVert" wrap="square" rtlCol="0">
            <a:spAutoFit/>
          </a:bodyPr>
          <a:lstStyle/>
          <a:p>
            <a:r>
              <a:rPr lang="zh-CN" altLang="en-US" b="1" smtClean="0">
                <a:solidFill>
                  <a:srgbClr val="C00000"/>
                </a:solidFill>
                <a:latin typeface="华文隶书" panose="02010800040101010101" pitchFamily="2" charset="-122"/>
                <a:ea typeface="华文隶书" panose="02010800040101010101" pitchFamily="2" charset="-122"/>
              </a:rPr>
              <a:t>在人生旅途中，职业是幸福的源泉。</a:t>
            </a:r>
            <a:endParaRPr lang="zh-CN" altLang="en-US" b="1">
              <a:solidFill>
                <a:srgbClr val="C00000"/>
              </a:solidFill>
              <a:latin typeface="华文隶书" panose="02010800040101010101" pitchFamily="2" charset="-122"/>
              <a:ea typeface="华文隶书" panose="0201080004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话题</a:t>
            </a:r>
            <a:r>
              <a:rPr kumimoji="1" lang="zh-CN" altLang="en-US" sz="3600" b="1" dirty="0">
                <a:solidFill>
                  <a:srgbClr val="C00000"/>
                </a:solidFill>
                <a:latin typeface="微软雅黑" pitchFamily="34" charset="-122"/>
                <a:ea typeface="微软雅黑" pitchFamily="34" charset="-122"/>
              </a:rPr>
              <a:t>八</a:t>
            </a:r>
            <a:r>
              <a:rPr kumimoji="1" lang="en-US" altLang="zh-CN" sz="3600" b="1" dirty="0" smtClean="0">
                <a:solidFill>
                  <a:srgbClr val="C00000"/>
                </a:solidFill>
                <a:latin typeface="微软雅黑" pitchFamily="34" charset="-122"/>
                <a:ea typeface="微软雅黑" pitchFamily="34" charset="-122"/>
              </a:rPr>
              <a:t>——</a:t>
            </a: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矩形 3"/>
          <p:cNvSpPr/>
          <p:nvPr/>
        </p:nvSpPr>
        <p:spPr>
          <a:xfrm>
            <a:off x="639893" y="973386"/>
            <a:ext cx="3498073" cy="523220"/>
          </a:xfrm>
          <a:prstGeom prst="rect">
            <a:avLst/>
          </a:prstGeom>
        </p:spPr>
        <p:txBody>
          <a:bodyPr wrap="none">
            <a:spAutoFit/>
          </a:bodyPr>
          <a:lstStyle/>
          <a:p>
            <a:r>
              <a:rPr lang="zh-CN" altLang="en-US" sz="2800" dirty="0"/>
              <a:t>一、 职业与职业资格</a:t>
            </a:r>
            <a:endParaRPr lang="zh-CN" altLang="en-US" sz="2800" dirty="0"/>
          </a:p>
        </p:txBody>
      </p:sp>
      <p:sp>
        <p:nvSpPr>
          <p:cNvPr id="10" name="矩形 9"/>
          <p:cNvSpPr/>
          <p:nvPr/>
        </p:nvSpPr>
        <p:spPr>
          <a:xfrm>
            <a:off x="1043608" y="1539905"/>
            <a:ext cx="7344816" cy="2431435"/>
          </a:xfrm>
          <a:prstGeom prst="rect">
            <a:avLst/>
          </a:prstGeom>
        </p:spPr>
        <p:txBody>
          <a:bodyPr wrap="square">
            <a:spAutoFit/>
          </a:bodyPr>
          <a:lstStyle/>
          <a:p>
            <a:pPr>
              <a:lnSpc>
                <a:spcPct val="150000"/>
              </a:lnSpc>
            </a:pPr>
            <a:r>
              <a:rPr lang="en-US" altLang="zh-CN" sz="2400" dirty="0"/>
              <a:t>1</a:t>
            </a:r>
            <a:r>
              <a:rPr lang="zh-CN" altLang="en-US" sz="2400" dirty="0"/>
              <a:t>、职业 </a:t>
            </a:r>
            <a:endParaRPr lang="en-US" altLang="zh-CN" sz="2400" dirty="0" smtClean="0"/>
          </a:p>
          <a:p>
            <a:pPr>
              <a:lnSpc>
                <a:spcPct val="150000"/>
              </a:lnSpc>
            </a:pPr>
            <a:r>
              <a:rPr lang="zh-CN" altLang="en-US" sz="2400" dirty="0"/>
              <a:t>④未来职业的发展趋势： </a:t>
            </a:r>
            <a:endParaRPr lang="en-US" altLang="zh-CN" sz="2400" dirty="0" smtClean="0"/>
          </a:p>
          <a:p>
            <a:r>
              <a:rPr lang="zh-CN" altLang="zh-CN" sz="2000" dirty="0"/>
              <a:t>（</a:t>
            </a:r>
            <a:r>
              <a:rPr lang="en-US" altLang="zh-CN" sz="2000" dirty="0" smtClean="0"/>
              <a:t>1）</a:t>
            </a:r>
            <a:r>
              <a:rPr lang="zh-CN" altLang="zh-CN" sz="2000" dirty="0" smtClean="0"/>
              <a:t>由</a:t>
            </a:r>
            <a:r>
              <a:rPr lang="zh-CN" altLang="zh-CN" sz="2000" dirty="0"/>
              <a:t>单一转向复合（跨专业）</a:t>
            </a:r>
            <a:endParaRPr lang="zh-CN" altLang="zh-CN" sz="2000" dirty="0"/>
          </a:p>
          <a:p>
            <a:r>
              <a:rPr lang="zh-CN" altLang="zh-CN" sz="2000" dirty="0"/>
              <a:t>（</a:t>
            </a:r>
            <a:r>
              <a:rPr lang="en-US" altLang="zh-CN" sz="2000" dirty="0"/>
              <a:t>2</a:t>
            </a:r>
            <a:r>
              <a:rPr lang="zh-CN" altLang="zh-CN" sz="2000" dirty="0"/>
              <a:t>）由封闭转向开放</a:t>
            </a:r>
            <a:endParaRPr lang="zh-CN" altLang="zh-CN" sz="2000" dirty="0"/>
          </a:p>
          <a:p>
            <a:r>
              <a:rPr lang="zh-CN" altLang="zh-CN" sz="2000" dirty="0"/>
              <a:t>（</a:t>
            </a:r>
            <a:r>
              <a:rPr lang="en-US" altLang="zh-CN" sz="2000" dirty="0"/>
              <a:t>3</a:t>
            </a:r>
            <a:r>
              <a:rPr lang="zh-CN" altLang="zh-CN" sz="2000" dirty="0"/>
              <a:t>）由传统转向信息化智能化</a:t>
            </a:r>
            <a:endParaRPr lang="zh-CN" altLang="zh-CN" sz="2000" dirty="0"/>
          </a:p>
          <a:p>
            <a:r>
              <a:rPr lang="zh-CN" altLang="zh-CN" sz="2000" dirty="0"/>
              <a:t>（</a:t>
            </a:r>
            <a:r>
              <a:rPr lang="en-US" altLang="zh-CN" sz="2000" dirty="0"/>
              <a:t>4</a:t>
            </a:r>
            <a:r>
              <a:rPr lang="zh-CN" altLang="zh-CN" sz="2000" dirty="0"/>
              <a:t>）由继承性向知识创新型</a:t>
            </a:r>
            <a:r>
              <a:rPr lang="zh-CN" altLang="zh-CN" sz="2000" dirty="0" smtClean="0"/>
              <a:t>转化</a:t>
            </a:r>
            <a:endParaRPr lang="zh-CN" altLang="zh-CN" sz="2000" dirty="0"/>
          </a:p>
        </p:txBody>
      </p:sp>
      <p:sp>
        <p:nvSpPr>
          <p:cNvPr id="5" name="矩形 4"/>
          <p:cNvSpPr/>
          <p:nvPr/>
        </p:nvSpPr>
        <p:spPr>
          <a:xfrm>
            <a:off x="5220072" y="2494729"/>
            <a:ext cx="4572000" cy="1477328"/>
          </a:xfrm>
          <a:prstGeom prst="rect">
            <a:avLst/>
          </a:prstGeom>
        </p:spPr>
        <p:txBody>
          <a:bodyPr>
            <a:spAutoFit/>
          </a:bodyPr>
          <a:lstStyle/>
          <a:p>
            <a:r>
              <a:rPr lang="zh-CN" altLang="zh-CN" dirty="0"/>
              <a:t>●社会职业结构性变迁速度越来越快</a:t>
            </a:r>
            <a:endParaRPr lang="zh-CN" altLang="zh-CN" dirty="0"/>
          </a:p>
          <a:p>
            <a:r>
              <a:rPr lang="zh-CN" altLang="zh-CN" dirty="0"/>
              <a:t>●脑力劳动职位所占比例越来越大</a:t>
            </a:r>
            <a:endParaRPr lang="zh-CN" altLang="zh-CN" dirty="0"/>
          </a:p>
          <a:p>
            <a:r>
              <a:rPr lang="zh-CN" altLang="zh-CN" dirty="0"/>
              <a:t>●职业技能要求越来越高</a:t>
            </a:r>
            <a:endParaRPr lang="zh-CN" altLang="zh-CN" dirty="0"/>
          </a:p>
          <a:p>
            <a:r>
              <a:rPr lang="zh-CN" altLang="zh-CN" dirty="0"/>
              <a:t>●职业模式趋于灵活与复杂</a:t>
            </a:r>
            <a:endParaRPr lang="zh-CN" altLang="zh-CN" dirty="0"/>
          </a:p>
          <a:p>
            <a:r>
              <a:rPr lang="zh-CN" altLang="zh-CN" dirty="0"/>
              <a:t>●创业成为潮流</a:t>
            </a:r>
            <a:endParaRPr lang="zh-CN" altLang="zh-CN" dirty="0"/>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TextBox 1"/>
          <p:cNvSpPr txBox="1"/>
          <p:nvPr/>
        </p:nvSpPr>
        <p:spPr>
          <a:xfrm>
            <a:off x="307975" y="951891"/>
            <a:ext cx="4048001" cy="461665"/>
          </a:xfrm>
          <a:prstGeom prst="rect">
            <a:avLst/>
          </a:prstGeom>
          <a:noFill/>
        </p:spPr>
        <p:txBody>
          <a:bodyPr wrap="square" rtlCol="0">
            <a:spAutoFit/>
          </a:bodyPr>
          <a:lstStyle/>
          <a:p>
            <a:r>
              <a:rPr lang="zh-CN" altLang="en-US" sz="2400" b="1" dirty="0" smtClean="0"/>
              <a:t>知识链接：国家职业分类</a:t>
            </a:r>
            <a:endParaRPr lang="zh-CN" altLang="en-US" sz="2400" b="1" dirty="0"/>
          </a:p>
        </p:txBody>
      </p:sp>
      <p:sp>
        <p:nvSpPr>
          <p:cNvPr id="4" name="矩形 3"/>
          <p:cNvSpPr/>
          <p:nvPr/>
        </p:nvSpPr>
        <p:spPr>
          <a:xfrm>
            <a:off x="460375" y="1456496"/>
            <a:ext cx="8288089" cy="369332"/>
          </a:xfrm>
          <a:prstGeom prst="rect">
            <a:avLst/>
          </a:prstGeom>
        </p:spPr>
        <p:txBody>
          <a:bodyPr wrap="square">
            <a:spAutoFit/>
          </a:bodyPr>
          <a:lstStyle/>
          <a:p>
            <a:r>
              <a:rPr lang="zh-CN" altLang="zh-CN" dirty="0"/>
              <a:t>◇《中华人民共和国职业分类大典》，</a:t>
            </a:r>
            <a:r>
              <a:rPr lang="en-US" altLang="zh-CN" dirty="0"/>
              <a:t>8</a:t>
            </a:r>
            <a:r>
              <a:rPr lang="zh-CN" altLang="zh-CN" dirty="0"/>
              <a:t>大类，</a:t>
            </a:r>
            <a:r>
              <a:rPr lang="en-US" altLang="zh-CN" dirty="0"/>
              <a:t>66</a:t>
            </a:r>
            <a:r>
              <a:rPr lang="zh-CN" altLang="zh-CN" dirty="0"/>
              <a:t>个中类，</a:t>
            </a:r>
            <a:r>
              <a:rPr lang="en-US" altLang="zh-CN" dirty="0"/>
              <a:t>413</a:t>
            </a:r>
            <a:r>
              <a:rPr lang="zh-CN" altLang="zh-CN" dirty="0"/>
              <a:t>个小类</a:t>
            </a:r>
            <a:r>
              <a:rPr lang="en-US" altLang="zh-CN" dirty="0"/>
              <a:t>,1838</a:t>
            </a:r>
            <a:r>
              <a:rPr lang="zh-CN" altLang="zh-CN" dirty="0"/>
              <a:t>个细类。</a:t>
            </a:r>
            <a:endParaRPr lang="zh-CN" altLang="zh-CN" dirty="0"/>
          </a:p>
        </p:txBody>
      </p:sp>
      <p:sp>
        <p:nvSpPr>
          <p:cNvPr id="5" name="矩形 4"/>
          <p:cNvSpPr/>
          <p:nvPr/>
        </p:nvSpPr>
        <p:spPr>
          <a:xfrm>
            <a:off x="971600" y="2061853"/>
            <a:ext cx="6840760" cy="2308324"/>
          </a:xfrm>
          <a:prstGeom prst="rect">
            <a:avLst/>
          </a:prstGeom>
        </p:spPr>
        <p:txBody>
          <a:bodyPr wrap="square">
            <a:spAutoFit/>
          </a:bodyPr>
          <a:lstStyle/>
          <a:p>
            <a:r>
              <a:rPr lang="zh-CN" altLang="en-US" dirty="0"/>
              <a:t>第一大类：国家机关、党群组织、企业、事业单位</a:t>
            </a:r>
            <a:r>
              <a:rPr lang="zh-CN" altLang="en-US" dirty="0" smtClean="0"/>
              <a:t>负责人</a:t>
            </a:r>
            <a:r>
              <a:rPr lang="zh-CN" altLang="en-US" dirty="0"/>
              <a:t>。</a:t>
            </a:r>
            <a:endParaRPr lang="en-US" altLang="zh-CN" dirty="0" smtClean="0"/>
          </a:p>
          <a:p>
            <a:r>
              <a:rPr lang="zh-CN" altLang="en-US" dirty="0" smtClean="0"/>
              <a:t>第二</a:t>
            </a:r>
            <a:r>
              <a:rPr lang="zh-CN" altLang="en-US" dirty="0"/>
              <a:t>大类：专业</a:t>
            </a:r>
            <a:r>
              <a:rPr lang="zh-CN" altLang="en-US" dirty="0" smtClean="0"/>
              <a:t>技术人员。</a:t>
            </a:r>
            <a:endParaRPr lang="en-US" altLang="zh-CN" dirty="0" smtClean="0"/>
          </a:p>
          <a:p>
            <a:r>
              <a:rPr lang="zh-CN" altLang="en-US" dirty="0" smtClean="0"/>
              <a:t>第三</a:t>
            </a:r>
            <a:r>
              <a:rPr lang="zh-CN" altLang="en-US" dirty="0"/>
              <a:t>大类：办事人员和有关</a:t>
            </a:r>
            <a:r>
              <a:rPr lang="zh-CN" altLang="en-US" dirty="0" smtClean="0"/>
              <a:t>人员。</a:t>
            </a:r>
            <a:endParaRPr lang="en-US" altLang="zh-CN" dirty="0" smtClean="0"/>
          </a:p>
          <a:p>
            <a:r>
              <a:rPr lang="zh-CN" altLang="en-US" dirty="0" smtClean="0"/>
              <a:t>第四</a:t>
            </a:r>
            <a:r>
              <a:rPr lang="zh-CN" altLang="en-US" dirty="0"/>
              <a:t>大类：商业、服务业</a:t>
            </a:r>
            <a:r>
              <a:rPr lang="zh-CN" altLang="en-US" dirty="0" smtClean="0"/>
              <a:t>人员。</a:t>
            </a:r>
            <a:endParaRPr lang="en-US" altLang="zh-CN" dirty="0" smtClean="0"/>
          </a:p>
          <a:p>
            <a:r>
              <a:rPr lang="zh-CN" altLang="en-US" dirty="0" smtClean="0"/>
              <a:t>第五</a:t>
            </a:r>
            <a:r>
              <a:rPr lang="zh-CN" altLang="en-US" dirty="0"/>
              <a:t>大类：农、林、牧、渔、水利业生产</a:t>
            </a:r>
            <a:r>
              <a:rPr lang="zh-CN" altLang="en-US" dirty="0" smtClean="0"/>
              <a:t>人员。</a:t>
            </a:r>
            <a:r>
              <a:rPr lang="zh-CN" altLang="en-US" dirty="0"/>
              <a:t> </a:t>
            </a:r>
            <a:endParaRPr lang="en-US" altLang="zh-CN" dirty="0" smtClean="0"/>
          </a:p>
          <a:p>
            <a:r>
              <a:rPr lang="zh-CN" altLang="en-US" dirty="0" smtClean="0"/>
              <a:t>第六</a:t>
            </a:r>
            <a:r>
              <a:rPr lang="zh-CN" altLang="en-US" dirty="0"/>
              <a:t>大类：生产、运输设备操作人员及有关人员 </a:t>
            </a:r>
            <a:endParaRPr lang="en-US" altLang="zh-CN" dirty="0" smtClean="0"/>
          </a:p>
          <a:p>
            <a:r>
              <a:rPr lang="zh-CN" altLang="en-US" dirty="0" smtClean="0"/>
              <a:t>第七</a:t>
            </a:r>
            <a:r>
              <a:rPr lang="zh-CN" altLang="en-US" dirty="0"/>
              <a:t>大类：军人 </a:t>
            </a:r>
            <a:endParaRPr lang="en-US" altLang="zh-CN" dirty="0" smtClean="0"/>
          </a:p>
          <a:p>
            <a:r>
              <a:rPr lang="zh-CN" altLang="en-US" dirty="0" smtClean="0"/>
              <a:t>第八</a:t>
            </a:r>
            <a:r>
              <a:rPr lang="zh-CN" altLang="en-US" dirty="0"/>
              <a:t>大类：不便分类的其他从业人员</a:t>
            </a:r>
            <a:endParaRPr lang="zh-CN" altLang="en-US" dirty="0"/>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TextBox 1"/>
          <p:cNvSpPr txBox="1"/>
          <p:nvPr/>
        </p:nvSpPr>
        <p:spPr>
          <a:xfrm>
            <a:off x="307975" y="951891"/>
            <a:ext cx="4048001" cy="461665"/>
          </a:xfrm>
          <a:prstGeom prst="rect">
            <a:avLst/>
          </a:prstGeom>
          <a:noFill/>
        </p:spPr>
        <p:txBody>
          <a:bodyPr wrap="square" rtlCol="0">
            <a:spAutoFit/>
          </a:bodyPr>
          <a:lstStyle/>
          <a:p>
            <a:r>
              <a:rPr lang="zh-CN" altLang="en-US" sz="2400" b="1" dirty="0" smtClean="0"/>
              <a:t>知识链接：</a:t>
            </a:r>
            <a:r>
              <a:rPr lang="zh-CN" altLang="en-US" sz="2400" dirty="0"/>
              <a:t>我国的热门职业</a:t>
            </a:r>
            <a:endParaRPr lang="zh-CN" altLang="en-US" sz="2400" b="1" dirty="0"/>
          </a:p>
        </p:txBody>
      </p:sp>
      <p:sp>
        <p:nvSpPr>
          <p:cNvPr id="14" name="Rectangle 3"/>
          <p:cNvSpPr txBox="1">
            <a:spLocks noChangeArrowheads="1"/>
          </p:cNvSpPr>
          <p:nvPr/>
        </p:nvSpPr>
        <p:spPr>
          <a:xfrm>
            <a:off x="1403350" y="1342718"/>
            <a:ext cx="4114800" cy="35344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2000" b="1" smtClean="0">
                <a:solidFill>
                  <a:schemeClr val="hlink"/>
                </a:solidFill>
              </a:rPr>
              <a:t>电脑软件职业</a:t>
            </a:r>
            <a:r>
              <a:rPr lang="zh-CN" altLang="en-US" sz="2000" smtClean="0">
                <a:solidFill>
                  <a:schemeClr val="hlink"/>
                </a:solidFill>
              </a:rPr>
              <a:t> </a:t>
            </a:r>
            <a:endParaRPr lang="zh-CN" altLang="en-US" sz="2000" smtClean="0">
              <a:solidFill>
                <a:schemeClr val="hlink"/>
              </a:solidFill>
            </a:endParaRPr>
          </a:p>
          <a:p>
            <a:r>
              <a:rPr lang="zh-CN" altLang="en-US" sz="2000" b="1" smtClean="0">
                <a:solidFill>
                  <a:schemeClr val="hlink"/>
                </a:solidFill>
              </a:rPr>
              <a:t>电子通信职业</a:t>
            </a:r>
            <a:r>
              <a:rPr lang="zh-CN" altLang="en-US" sz="2000" smtClean="0">
                <a:solidFill>
                  <a:schemeClr val="hlink"/>
                </a:solidFill>
              </a:rPr>
              <a:t> </a:t>
            </a:r>
            <a:endParaRPr lang="zh-CN" altLang="en-US" sz="2000" smtClean="0">
              <a:solidFill>
                <a:schemeClr val="hlink"/>
              </a:solidFill>
            </a:endParaRPr>
          </a:p>
          <a:p>
            <a:r>
              <a:rPr lang="zh-CN" altLang="en-US" sz="2000" b="1" smtClean="0">
                <a:solidFill>
                  <a:schemeClr val="hlink"/>
                </a:solidFill>
              </a:rPr>
              <a:t>生物工程技术研究和开发</a:t>
            </a:r>
            <a:r>
              <a:rPr lang="zh-CN" altLang="en-US" sz="2000" smtClean="0">
                <a:solidFill>
                  <a:schemeClr val="hlink"/>
                </a:solidFill>
              </a:rPr>
              <a:t> </a:t>
            </a:r>
            <a:endParaRPr lang="zh-CN" altLang="en-US" sz="2000" smtClean="0">
              <a:solidFill>
                <a:schemeClr val="hlink"/>
              </a:solidFill>
            </a:endParaRPr>
          </a:p>
          <a:p>
            <a:r>
              <a:rPr lang="zh-CN" altLang="en-US" sz="2000" b="1" smtClean="0">
                <a:solidFill>
                  <a:schemeClr val="hlink"/>
                </a:solidFill>
              </a:rPr>
              <a:t>建筑工程职业</a:t>
            </a:r>
            <a:r>
              <a:rPr lang="zh-CN" altLang="en-US" sz="2000" smtClean="0">
                <a:solidFill>
                  <a:schemeClr val="hlink"/>
                </a:solidFill>
              </a:rPr>
              <a:t> </a:t>
            </a:r>
            <a:endParaRPr lang="zh-CN" altLang="en-US" sz="2000" smtClean="0">
              <a:solidFill>
                <a:schemeClr val="hlink"/>
              </a:solidFill>
            </a:endParaRPr>
          </a:p>
          <a:p>
            <a:r>
              <a:rPr lang="zh-CN" altLang="en-US" sz="2000" b="1" smtClean="0">
                <a:solidFill>
                  <a:schemeClr val="hlink"/>
                </a:solidFill>
              </a:rPr>
              <a:t>农业科技职业</a:t>
            </a:r>
            <a:r>
              <a:rPr lang="zh-CN" altLang="en-US" sz="2000" smtClean="0">
                <a:solidFill>
                  <a:schemeClr val="hlink"/>
                </a:solidFill>
              </a:rPr>
              <a:t> </a:t>
            </a:r>
            <a:endParaRPr lang="zh-CN" altLang="en-US" sz="2000" smtClean="0">
              <a:solidFill>
                <a:schemeClr val="hlink"/>
              </a:solidFill>
            </a:endParaRPr>
          </a:p>
          <a:p>
            <a:r>
              <a:rPr lang="zh-CN" altLang="en-US" sz="2000" b="1" smtClean="0">
                <a:solidFill>
                  <a:schemeClr val="hlink"/>
                </a:solidFill>
              </a:rPr>
              <a:t>策划职业</a:t>
            </a:r>
            <a:r>
              <a:rPr lang="zh-CN" altLang="en-US" sz="2000" smtClean="0">
                <a:solidFill>
                  <a:schemeClr val="hlink"/>
                </a:solidFill>
              </a:rPr>
              <a:t> </a:t>
            </a:r>
            <a:endParaRPr lang="zh-CN" altLang="en-US" sz="2000" smtClean="0">
              <a:solidFill>
                <a:schemeClr val="hlink"/>
              </a:solidFill>
            </a:endParaRPr>
          </a:p>
          <a:p>
            <a:r>
              <a:rPr lang="zh-CN" altLang="en-US" sz="2000" b="1" smtClean="0">
                <a:solidFill>
                  <a:schemeClr val="hlink"/>
                </a:solidFill>
              </a:rPr>
              <a:t>环保产业</a:t>
            </a:r>
            <a:r>
              <a:rPr lang="zh-CN" altLang="en-US" sz="2000" smtClean="0">
                <a:solidFill>
                  <a:schemeClr val="hlink"/>
                </a:solidFill>
              </a:rPr>
              <a:t> </a:t>
            </a:r>
            <a:endParaRPr lang="zh-CN" altLang="en-US" sz="2000" smtClean="0">
              <a:solidFill>
                <a:schemeClr val="hlink"/>
              </a:solidFill>
            </a:endParaRPr>
          </a:p>
          <a:p>
            <a:r>
              <a:rPr lang="zh-CN" altLang="en-US" sz="2000" b="1" smtClean="0">
                <a:solidFill>
                  <a:schemeClr val="hlink"/>
                </a:solidFill>
              </a:rPr>
              <a:t>律师</a:t>
            </a:r>
            <a:r>
              <a:rPr lang="zh-CN" altLang="en-US" sz="2000" smtClean="0">
                <a:solidFill>
                  <a:schemeClr val="hlink"/>
                </a:solidFill>
              </a:rPr>
              <a:t> </a:t>
            </a:r>
            <a:endParaRPr lang="zh-CN" altLang="en-US" sz="2000" smtClean="0">
              <a:solidFill>
                <a:schemeClr val="hlink"/>
              </a:solidFill>
            </a:endParaRPr>
          </a:p>
          <a:p>
            <a:r>
              <a:rPr lang="zh-CN" altLang="en-US" sz="2000" b="1" smtClean="0">
                <a:solidFill>
                  <a:schemeClr val="hlink"/>
                </a:solidFill>
              </a:rPr>
              <a:t>国际贸易职业</a:t>
            </a:r>
            <a:r>
              <a:rPr lang="zh-CN" altLang="en-US" sz="2000" smtClean="0">
                <a:solidFill>
                  <a:schemeClr val="hlink"/>
                </a:solidFill>
              </a:rPr>
              <a:t> </a:t>
            </a:r>
            <a:endParaRPr lang="zh-CN" altLang="en-US" sz="2000" smtClean="0">
              <a:solidFill>
                <a:schemeClr val="hlink"/>
              </a:solidFill>
            </a:endParaRPr>
          </a:p>
          <a:p>
            <a:r>
              <a:rPr lang="zh-CN" altLang="en-US" sz="2000" b="1" smtClean="0">
                <a:solidFill>
                  <a:schemeClr val="hlink"/>
                </a:solidFill>
              </a:rPr>
              <a:t>教师</a:t>
            </a:r>
            <a:r>
              <a:rPr lang="zh-CN" altLang="en-US" sz="2000" smtClean="0">
                <a:solidFill>
                  <a:schemeClr val="hlink"/>
                </a:solidFill>
              </a:rPr>
              <a:t> </a:t>
            </a:r>
            <a:endParaRPr lang="zh-CN" altLang="en-US" sz="2000" dirty="0">
              <a:solidFill>
                <a:schemeClr val="hlink"/>
              </a:solidFill>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2" name="Picture 4" descr="http://www.xzjdgz.com/UploadFiles/201222311295872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155" y="858791"/>
            <a:ext cx="1248073" cy="9714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43608" y="981446"/>
            <a:ext cx="6408712" cy="523220"/>
          </a:xfrm>
          <a:prstGeom prst="rect">
            <a:avLst/>
          </a:prstGeom>
          <a:noFill/>
        </p:spPr>
        <p:txBody>
          <a:bodyPr wrap="square" rtlCol="0">
            <a:spAutoFit/>
          </a:bodyPr>
          <a:lstStyle/>
          <a:p>
            <a:r>
              <a:rPr lang="zh-CN" altLang="en-US" sz="2800" b="1" dirty="0" smtClean="0"/>
              <a:t>互动游戏：</a:t>
            </a:r>
            <a:r>
              <a:rPr lang="zh-CN" altLang="en-US" sz="2000" b="1" dirty="0" smtClean="0">
                <a:latin typeface="华文行楷" panose="02010800040101010101" pitchFamily="2" charset="-122"/>
                <a:ea typeface="华文行楷" panose="02010800040101010101" pitchFamily="2" charset="-122"/>
              </a:rPr>
              <a:t>画画咱们家的职业家谱</a:t>
            </a:r>
            <a:r>
              <a:rPr lang="zh-CN" altLang="en-US" sz="2000" b="1" dirty="0">
                <a:latin typeface="华文行楷" panose="02010800040101010101" pitchFamily="2" charset="-122"/>
                <a:ea typeface="华文行楷" panose="02010800040101010101" pitchFamily="2" charset="-122"/>
              </a:rPr>
              <a:t>树</a:t>
            </a:r>
            <a:endParaRPr lang="zh-CN" altLang="en-US" sz="2000" b="1" dirty="0">
              <a:latin typeface="华文行楷" panose="02010800040101010101" pitchFamily="2" charset="-122"/>
              <a:ea typeface="华文行楷" panose="02010800040101010101" pitchFamily="2" charset="-122"/>
            </a:endParaRPr>
          </a:p>
        </p:txBody>
      </p:sp>
      <p:pic>
        <p:nvPicPr>
          <p:cNvPr id="2056" name="Picture 8" descr="http://news.ci123.com/uploads/2013/05/2013-05-31-16152584-300x279.jpeg"/>
          <p:cNvPicPr>
            <a:picLocks noChangeAspect="1" noChangeArrowheads="1"/>
          </p:cNvPicPr>
          <p:nvPr/>
        </p:nvPicPr>
        <p:blipFill rotWithShape="1">
          <a:blip r:embed="rId2">
            <a:extLst>
              <a:ext uri="{28A0092B-C50C-407E-A947-70E740481C1C}">
                <a14:useLocalDpi xmlns:a14="http://schemas.microsoft.com/office/drawing/2010/main" val="0"/>
              </a:ext>
            </a:extLst>
          </a:blip>
          <a:srcRect l="2202" b="2432"/>
          <a:stretch>
            <a:fillRect/>
          </a:stretch>
        </p:blipFill>
        <p:spPr bwMode="auto">
          <a:xfrm>
            <a:off x="5546101" y="1504666"/>
            <a:ext cx="3597897" cy="3338166"/>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307975" y="1909123"/>
            <a:ext cx="3456384" cy="1631216"/>
          </a:xfrm>
          <a:prstGeom prst="rect">
            <a:avLst/>
          </a:prstGeom>
        </p:spPr>
        <p:txBody>
          <a:bodyPr wrap="square">
            <a:spAutoFit/>
          </a:bodyPr>
          <a:lstStyle/>
          <a:p>
            <a:r>
              <a:rPr lang="zh-CN" altLang="zh-CN" sz="2000" dirty="0"/>
              <a:t>◎说说自己家庭成员从事的职业、具体岗位</a:t>
            </a:r>
            <a:endParaRPr lang="zh-CN" altLang="zh-CN" sz="2000" dirty="0"/>
          </a:p>
          <a:p>
            <a:r>
              <a:rPr lang="zh-CN" altLang="zh-CN" sz="2000" dirty="0"/>
              <a:t>◎思考未来自己职业选择范围；未来职业和现在所学专业的关系。</a:t>
            </a:r>
            <a:endParaRPr lang="zh-CN" altLang="zh-CN" sz="2000" dirty="0"/>
          </a:p>
        </p:txBody>
      </p:sp>
      <p:sp>
        <p:nvSpPr>
          <p:cNvPr id="9" name="椭圆 8"/>
          <p:cNvSpPr/>
          <p:nvPr/>
        </p:nvSpPr>
        <p:spPr>
          <a:xfrm>
            <a:off x="5931046" y="2064335"/>
            <a:ext cx="1159868" cy="509897"/>
          </a:xfrm>
          <a:prstGeom prst="ellipse">
            <a:avLst/>
          </a:prstGeom>
          <a:scene3d>
            <a:camera prst="isometricOffAxis1Right"/>
            <a:lightRig rig="threePt" dir="t"/>
          </a:scene3d>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b="1" dirty="0" smtClean="0"/>
              <a:t>爸爸</a:t>
            </a:r>
            <a:endParaRPr lang="zh-CN" altLang="en-US" b="1" dirty="0"/>
          </a:p>
        </p:txBody>
      </p:sp>
      <p:sp>
        <p:nvSpPr>
          <p:cNvPr id="19" name="椭圆 18"/>
          <p:cNvSpPr/>
          <p:nvPr/>
        </p:nvSpPr>
        <p:spPr>
          <a:xfrm>
            <a:off x="7452320" y="2005238"/>
            <a:ext cx="1159868" cy="509897"/>
          </a:xfrm>
          <a:prstGeom prst="ellipse">
            <a:avLst/>
          </a:prstGeom>
          <a:scene3d>
            <a:camera prst="isometricOffAxis2Left"/>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b="1" dirty="0" smtClean="0"/>
              <a:t>妈妈</a:t>
            </a:r>
            <a:endParaRPr lang="zh-CN" altLang="en-US" b="1" dirty="0"/>
          </a:p>
        </p:txBody>
      </p:sp>
      <p:sp>
        <p:nvSpPr>
          <p:cNvPr id="15" name="副标题 2"/>
          <p:cNvSpPr txBox="1"/>
          <p:nvPr/>
        </p:nvSpPr>
        <p:spPr>
          <a:xfrm>
            <a:off x="12778" y="3795886"/>
            <a:ext cx="5511619" cy="89936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2800" b="1" dirty="0" smtClean="0">
                <a:solidFill>
                  <a:srgbClr val="FF0000"/>
                </a:solidFill>
                <a:latin typeface="华文中宋"/>
                <a:ea typeface="华文中宋"/>
                <a:cs typeface="华文中宋"/>
              </a:rPr>
              <a:t>选择职业，就是选择将来的自己</a:t>
            </a:r>
            <a:endParaRPr lang="en-US" altLang="zh-CN" sz="2800" b="1" dirty="0" smtClean="0">
              <a:solidFill>
                <a:srgbClr val="FF0000"/>
              </a:solidFill>
              <a:latin typeface="华文中宋"/>
              <a:ea typeface="华文中宋"/>
              <a:cs typeface="华文中宋"/>
            </a:endParaRPr>
          </a:p>
          <a:p>
            <a:pPr marL="0" indent="0" algn="r">
              <a:buNone/>
            </a:pPr>
            <a:r>
              <a:rPr lang="en-US" altLang="zh-CN" sz="2800" b="1" dirty="0" smtClean="0">
                <a:solidFill>
                  <a:srgbClr val="FF0000"/>
                </a:solidFill>
                <a:latin typeface="华文中宋"/>
                <a:ea typeface="华文中宋"/>
                <a:cs typeface="华文中宋"/>
              </a:rPr>
              <a:t>——</a:t>
            </a:r>
            <a:r>
              <a:rPr lang="zh-CN" altLang="en-US" sz="2000" b="1" dirty="0" smtClean="0">
                <a:solidFill>
                  <a:srgbClr val="FF0000"/>
                </a:solidFill>
                <a:latin typeface="华文中宋"/>
                <a:ea typeface="华文中宋"/>
                <a:cs typeface="华文中宋"/>
              </a:rPr>
              <a:t>罗素（英国 哲学家）</a:t>
            </a:r>
            <a:endParaRPr lang="zh-CN" altLang="en-US" sz="2000" b="1" dirty="0" smtClean="0">
              <a:solidFill>
                <a:srgbClr val="FF0000"/>
              </a:solidFill>
              <a:latin typeface="华文中宋"/>
              <a:ea typeface="华文中宋"/>
              <a:cs typeface="华文中宋"/>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话题</a:t>
            </a:r>
            <a:r>
              <a:rPr kumimoji="1" lang="zh-CN" altLang="en-US" sz="3600" b="1" dirty="0">
                <a:solidFill>
                  <a:srgbClr val="C00000"/>
                </a:solidFill>
                <a:latin typeface="微软雅黑" pitchFamily="34" charset="-122"/>
                <a:ea typeface="微软雅黑" pitchFamily="34" charset="-122"/>
              </a:rPr>
              <a:t>八</a:t>
            </a:r>
            <a:r>
              <a:rPr kumimoji="1" lang="en-US" altLang="zh-CN" sz="3600" b="1" dirty="0" smtClean="0">
                <a:solidFill>
                  <a:srgbClr val="C00000"/>
                </a:solidFill>
                <a:latin typeface="微软雅黑" pitchFamily="34" charset="-122"/>
                <a:ea typeface="微软雅黑" pitchFamily="34" charset="-122"/>
              </a:rPr>
              <a:t>——</a:t>
            </a: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矩形 1"/>
          <p:cNvSpPr/>
          <p:nvPr/>
        </p:nvSpPr>
        <p:spPr>
          <a:xfrm>
            <a:off x="367917" y="965613"/>
            <a:ext cx="4870244" cy="461665"/>
          </a:xfrm>
          <a:prstGeom prst="rect">
            <a:avLst/>
          </a:prstGeom>
        </p:spPr>
        <p:txBody>
          <a:bodyPr wrap="none">
            <a:spAutoFit/>
          </a:bodyPr>
          <a:lstStyle/>
          <a:p>
            <a:r>
              <a:rPr lang="zh-CN" altLang="en-US" sz="2400" dirty="0"/>
              <a:t>探究活动：各职业所属行业和产业 </a:t>
            </a:r>
            <a:endParaRPr lang="zh-CN" altLang="en-US" sz="2400" dirty="0"/>
          </a:p>
        </p:txBody>
      </p:sp>
      <p:sp>
        <p:nvSpPr>
          <p:cNvPr id="4" name="矩形 3"/>
          <p:cNvSpPr/>
          <p:nvPr/>
        </p:nvSpPr>
        <p:spPr>
          <a:xfrm>
            <a:off x="971600" y="1650462"/>
            <a:ext cx="5184576" cy="3000821"/>
          </a:xfrm>
          <a:prstGeom prst="rect">
            <a:avLst/>
          </a:prstGeom>
        </p:spPr>
        <p:txBody>
          <a:bodyPr wrap="square">
            <a:spAutoFit/>
          </a:bodyPr>
          <a:lstStyle/>
          <a:p>
            <a:pPr>
              <a:lnSpc>
                <a:spcPct val="150000"/>
              </a:lnSpc>
            </a:pPr>
            <a:r>
              <a:rPr lang="zh-CN" altLang="en-US" dirty="0"/>
              <a:t>教师 </a:t>
            </a:r>
            <a:r>
              <a:rPr lang="zh-CN" altLang="en-US" dirty="0" smtClean="0"/>
              <a:t>             </a:t>
            </a:r>
            <a:r>
              <a:rPr lang="en-US" altLang="zh-CN" dirty="0" smtClean="0"/>
              <a:t>2—09</a:t>
            </a:r>
            <a:r>
              <a:rPr lang="zh-CN" altLang="en-US" dirty="0" smtClean="0"/>
              <a:t>专业技术人员</a:t>
            </a:r>
            <a:endParaRPr lang="en-US" altLang="zh-CN" dirty="0" smtClean="0"/>
          </a:p>
          <a:p>
            <a:pPr>
              <a:lnSpc>
                <a:spcPct val="150000"/>
              </a:lnSpc>
            </a:pPr>
            <a:r>
              <a:rPr lang="zh-CN" altLang="en-US" dirty="0" smtClean="0"/>
              <a:t>速记员</a:t>
            </a:r>
            <a:r>
              <a:rPr lang="zh-CN" altLang="en-US" dirty="0"/>
              <a:t> </a:t>
            </a:r>
            <a:r>
              <a:rPr lang="zh-CN" altLang="en-US" dirty="0" smtClean="0"/>
              <a:t>         </a:t>
            </a:r>
            <a:r>
              <a:rPr lang="en-US" altLang="zh-CN" dirty="0" smtClean="0"/>
              <a:t>3—01</a:t>
            </a:r>
            <a:r>
              <a:rPr lang="zh-CN" altLang="en-US" dirty="0" smtClean="0"/>
              <a:t>办事人员和有关人员</a:t>
            </a:r>
            <a:endParaRPr lang="en-US" altLang="zh-CN" dirty="0" smtClean="0"/>
          </a:p>
          <a:p>
            <a:pPr>
              <a:lnSpc>
                <a:spcPct val="150000"/>
              </a:lnSpc>
            </a:pPr>
            <a:r>
              <a:rPr lang="zh-CN" altLang="en-US" dirty="0" smtClean="0"/>
              <a:t>导游</a:t>
            </a:r>
            <a:r>
              <a:rPr lang="zh-CN" altLang="en-US" dirty="0"/>
              <a:t>  </a:t>
            </a:r>
            <a:r>
              <a:rPr lang="zh-CN" altLang="en-US" dirty="0" smtClean="0"/>
              <a:t>            </a:t>
            </a:r>
            <a:r>
              <a:rPr lang="en-US" altLang="zh-CN" dirty="0" smtClean="0"/>
              <a:t>4—04</a:t>
            </a:r>
            <a:r>
              <a:rPr lang="zh-CN" altLang="en-US" dirty="0" smtClean="0"/>
              <a:t>商业服务人员</a:t>
            </a:r>
            <a:endParaRPr lang="en-US" altLang="zh-CN" dirty="0" smtClean="0"/>
          </a:p>
          <a:p>
            <a:pPr>
              <a:lnSpc>
                <a:spcPct val="150000"/>
              </a:lnSpc>
            </a:pPr>
            <a:r>
              <a:rPr lang="zh-CN" altLang="en-US" dirty="0" smtClean="0"/>
              <a:t>售货员</a:t>
            </a:r>
            <a:r>
              <a:rPr lang="zh-CN" altLang="en-US" dirty="0"/>
              <a:t>  </a:t>
            </a:r>
            <a:r>
              <a:rPr lang="zh-CN" altLang="en-US" dirty="0" smtClean="0"/>
              <a:t>      </a:t>
            </a:r>
            <a:r>
              <a:rPr lang="en-US" altLang="zh-CN" dirty="0"/>
              <a:t> </a:t>
            </a:r>
            <a:r>
              <a:rPr lang="en-US" altLang="zh-CN" dirty="0" smtClean="0"/>
              <a:t> 4--01</a:t>
            </a:r>
            <a:r>
              <a:rPr lang="zh-CN" altLang="en-US" dirty="0"/>
              <a:t>商业服务人员</a:t>
            </a:r>
            <a:endParaRPr lang="en-US" altLang="zh-CN" dirty="0" smtClean="0"/>
          </a:p>
          <a:p>
            <a:pPr>
              <a:lnSpc>
                <a:spcPct val="150000"/>
              </a:lnSpc>
            </a:pPr>
            <a:r>
              <a:rPr lang="zh-CN" altLang="en-US" dirty="0" smtClean="0"/>
              <a:t>快递员          </a:t>
            </a:r>
            <a:r>
              <a:rPr lang="en-US" altLang="zh-CN" dirty="0" smtClean="0"/>
              <a:t>3—03（</a:t>
            </a:r>
            <a:r>
              <a:rPr lang="zh-CN" altLang="en-US" dirty="0" smtClean="0"/>
              <a:t>邮政系统</a:t>
            </a:r>
            <a:r>
              <a:rPr lang="en-US" altLang="zh-CN" dirty="0" smtClean="0"/>
              <a:t>）</a:t>
            </a:r>
            <a:endParaRPr lang="en-US" altLang="zh-CN" dirty="0" smtClean="0"/>
          </a:p>
          <a:p>
            <a:pPr>
              <a:lnSpc>
                <a:spcPct val="150000"/>
              </a:lnSpc>
            </a:pPr>
            <a:r>
              <a:rPr lang="en-US" altLang="zh-CN" dirty="0"/>
              <a:t> </a:t>
            </a:r>
            <a:r>
              <a:rPr lang="en-US" altLang="zh-CN" dirty="0" smtClean="0"/>
              <a:t>                      4--02</a:t>
            </a:r>
            <a:r>
              <a:rPr lang="zh-CN" altLang="en-US" dirty="0"/>
              <a:t>商业服务人员</a:t>
            </a:r>
            <a:endParaRPr lang="en-US" altLang="zh-CN" dirty="0"/>
          </a:p>
          <a:p>
            <a:pPr>
              <a:lnSpc>
                <a:spcPct val="150000"/>
              </a:lnSpc>
            </a:pPr>
            <a:endParaRPr lang="zh-CN" altLang="en-US" dirty="0"/>
          </a:p>
        </p:txBody>
      </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63983" y="1538633"/>
            <a:ext cx="7200800" cy="2246769"/>
          </a:xfrm>
          <a:prstGeom prst="rect">
            <a:avLst/>
          </a:prstGeom>
        </p:spPr>
        <p:txBody>
          <a:bodyPr wrap="squar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a:t>
            </a:r>
            <a:endParaRPr lang="en-US" altLang="zh-CN" sz="2800" dirty="0" smtClean="0">
              <a:solidFill>
                <a:schemeClr val="bg1"/>
              </a:solidFill>
              <a:latin typeface="微软雅黑" pitchFamily="34" charset="-122"/>
              <a:ea typeface="微软雅黑" pitchFamily="34" charset="-122"/>
            </a:endParaRPr>
          </a:p>
          <a:p>
            <a:pPr fontAlgn="base"/>
            <a:r>
              <a:rPr lang="zh-CN" altLang="en-US" sz="2800" dirty="0">
                <a:solidFill>
                  <a:schemeClr val="bg1"/>
                </a:solidFill>
                <a:latin typeface="微软雅黑" pitchFamily="34" charset="-122"/>
                <a:ea typeface="微软雅黑" pitchFamily="34" charset="-122"/>
              </a:rPr>
              <a:t>① 含义 职业资格是对从事某一种职业所必备的学识和能力的基本要求，反映了劳动者为适应职业劳动需要而运用特定的知识、技术</a:t>
            </a:r>
            <a:r>
              <a:rPr lang="zh-CN" altLang="en-US" sz="2800" dirty="0" smtClean="0">
                <a:solidFill>
                  <a:schemeClr val="bg1"/>
                </a:solidFill>
                <a:latin typeface="微软雅黑" pitchFamily="34" charset="-122"/>
                <a:ea typeface="微软雅黑" pitchFamily="34" charset="-122"/>
              </a:rPr>
              <a:t>和 技能</a:t>
            </a:r>
            <a:r>
              <a:rPr lang="zh-CN" altLang="en-US" sz="2800" dirty="0">
                <a:solidFill>
                  <a:schemeClr val="bg1"/>
                </a:solidFill>
                <a:latin typeface="微软雅黑" pitchFamily="34" charset="-122"/>
                <a:ea typeface="微软雅黑" pitchFamily="34" charset="-122"/>
              </a:rPr>
              <a:t>的能力。的</a:t>
            </a:r>
            <a:r>
              <a:rPr lang="zh-CN" altLang="en-US" sz="2800" dirty="0" smtClean="0">
                <a:solidFill>
                  <a:schemeClr val="bg1"/>
                </a:solidFill>
                <a:latin typeface="微软雅黑" pitchFamily="34" charset="-122"/>
                <a:ea typeface="微软雅黑" pitchFamily="34" charset="-122"/>
              </a:rPr>
              <a:t>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矩形 3"/>
          <p:cNvSpPr/>
          <p:nvPr/>
        </p:nvSpPr>
        <p:spPr>
          <a:xfrm>
            <a:off x="307975" y="973386"/>
            <a:ext cx="3498073" cy="523220"/>
          </a:xfrm>
          <a:prstGeom prst="rect">
            <a:avLst/>
          </a:prstGeom>
        </p:spPr>
        <p:txBody>
          <a:bodyPr wrap="none">
            <a:spAutoFit/>
          </a:bodyPr>
          <a:lstStyle/>
          <a:p>
            <a:r>
              <a:rPr lang="zh-CN" altLang="en-US" sz="2800" dirty="0"/>
              <a:t>一、 职业与职业资格</a:t>
            </a:r>
            <a:endParaRPr lang="zh-CN" altLang="en-US" sz="2800" dirty="0"/>
          </a:p>
        </p:txBody>
      </p:sp>
      <p:sp>
        <p:nvSpPr>
          <p:cNvPr id="10" name="矩形 9"/>
          <p:cNvSpPr/>
          <p:nvPr/>
        </p:nvSpPr>
        <p:spPr>
          <a:xfrm>
            <a:off x="755575" y="1461688"/>
            <a:ext cx="7344816" cy="1200329"/>
          </a:xfrm>
          <a:prstGeom prst="rect">
            <a:avLst/>
          </a:prstGeom>
        </p:spPr>
        <p:txBody>
          <a:bodyPr wrap="square">
            <a:spAutoFit/>
          </a:bodyPr>
          <a:lstStyle/>
          <a:p>
            <a:pPr>
              <a:lnSpc>
                <a:spcPct val="150000"/>
              </a:lnSpc>
            </a:pPr>
            <a:r>
              <a:rPr lang="en-US" altLang="zh-CN" sz="2400" dirty="0" smtClean="0"/>
              <a:t>2</a:t>
            </a:r>
            <a:r>
              <a:rPr lang="zh-CN" altLang="en-US" sz="2400" dirty="0" smtClean="0"/>
              <a:t>、职业</a:t>
            </a:r>
            <a:r>
              <a:rPr lang="zh-CN" altLang="en-US" sz="2400" dirty="0"/>
              <a:t>资格</a:t>
            </a:r>
            <a:endParaRPr lang="zh-CN" altLang="en-US" sz="2400" dirty="0"/>
          </a:p>
          <a:p>
            <a:pPr>
              <a:lnSpc>
                <a:spcPct val="150000"/>
              </a:lnSpc>
            </a:pPr>
            <a:r>
              <a:rPr lang="zh-CN" altLang="en-US" sz="2400" dirty="0"/>
              <a:t> </a:t>
            </a:r>
            <a:endParaRPr lang="en-US" altLang="zh-CN" sz="2400" dirty="0" smtClean="0"/>
          </a:p>
        </p:txBody>
      </p:sp>
      <p:sp>
        <p:nvSpPr>
          <p:cNvPr id="2" name="矩形 1"/>
          <p:cNvSpPr/>
          <p:nvPr/>
        </p:nvSpPr>
        <p:spPr>
          <a:xfrm>
            <a:off x="1050279" y="2124566"/>
            <a:ext cx="6714504" cy="923330"/>
          </a:xfrm>
          <a:prstGeom prst="rect">
            <a:avLst/>
          </a:prstGeom>
        </p:spPr>
        <p:txBody>
          <a:bodyPr wrap="square">
            <a:spAutoFit/>
          </a:bodyPr>
          <a:lstStyle/>
          <a:p>
            <a:r>
              <a:rPr lang="zh-CN" altLang="en-US" dirty="0" smtClean="0"/>
              <a:t>（</a:t>
            </a:r>
            <a:r>
              <a:rPr lang="en-US" altLang="zh-CN" dirty="0" smtClean="0"/>
              <a:t>1</a:t>
            </a:r>
            <a:r>
              <a:rPr lang="zh-CN" altLang="en-US" dirty="0" smtClean="0"/>
              <a:t>）</a:t>
            </a:r>
            <a:r>
              <a:rPr lang="zh-CN" altLang="en-US" dirty="0"/>
              <a:t> </a:t>
            </a:r>
            <a:r>
              <a:rPr lang="zh-CN" altLang="en-US" dirty="0" smtClean="0"/>
              <a:t>含义：</a:t>
            </a:r>
            <a:r>
              <a:rPr lang="zh-CN" altLang="en-US" dirty="0"/>
              <a:t> 职业资格是对从事某一种职业所必备的学识和能力的基本要求，反映了劳动者为适应职业劳动需要而运用特定的知识、技术和技能的能力。</a:t>
            </a:r>
            <a:endParaRPr lang="zh-CN" altLang="en-US" dirty="0"/>
          </a:p>
        </p:txBody>
      </p:sp>
      <p:sp>
        <p:nvSpPr>
          <p:cNvPr id="8" name="矩形 7"/>
          <p:cNvSpPr/>
          <p:nvPr/>
        </p:nvSpPr>
        <p:spPr>
          <a:xfrm>
            <a:off x="1050279" y="3069635"/>
            <a:ext cx="7050112" cy="1200329"/>
          </a:xfrm>
          <a:prstGeom prst="rect">
            <a:avLst/>
          </a:prstGeom>
        </p:spPr>
        <p:txBody>
          <a:bodyPr wrap="square">
            <a:spAutoFit/>
          </a:bodyPr>
          <a:lstStyle/>
          <a:p>
            <a:r>
              <a:rPr lang="zh-CN" altLang="en-US" dirty="0"/>
              <a:t>（</a:t>
            </a:r>
            <a:r>
              <a:rPr lang="en-US" altLang="zh-CN" dirty="0"/>
              <a:t>2</a:t>
            </a:r>
            <a:r>
              <a:rPr lang="zh-CN" altLang="en-US" dirty="0"/>
              <a:t>）学历和职业资格证书的关系 </a:t>
            </a:r>
            <a:endParaRPr lang="en-US" altLang="zh-CN" dirty="0" smtClean="0"/>
          </a:p>
          <a:p>
            <a:r>
              <a:rPr lang="en-US" altLang="zh-CN" dirty="0" smtClean="0"/>
              <a:t>      1</a:t>
            </a:r>
            <a:r>
              <a:rPr lang="zh-CN" altLang="en-US" dirty="0"/>
              <a:t>）学历证书（文凭）；学历不等于能力。 </a:t>
            </a:r>
            <a:endParaRPr lang="en-US" altLang="zh-CN" dirty="0" smtClean="0"/>
          </a:p>
          <a:p>
            <a:r>
              <a:rPr lang="en-US" altLang="zh-CN" dirty="0" smtClean="0"/>
              <a:t>      2</a:t>
            </a:r>
            <a:r>
              <a:rPr lang="zh-CN" altLang="en-US" dirty="0"/>
              <a:t>）学历与职业资格证书相互包含，密不可分。 </a:t>
            </a:r>
            <a:endParaRPr lang="en-US" altLang="zh-CN" dirty="0" smtClean="0"/>
          </a:p>
          <a:p>
            <a:r>
              <a:rPr lang="en-US" altLang="zh-CN" dirty="0" smtClean="0"/>
              <a:t>      3</a:t>
            </a:r>
            <a:r>
              <a:rPr lang="zh-CN" altLang="en-US" dirty="0"/>
              <a:t>）我国实行学历文凭和职业资格两种证书制度，即双证书制度。</a:t>
            </a:r>
            <a:endParaRPr lang="zh-CN" altLang="en-US" dirty="0"/>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63983" y="1538633"/>
            <a:ext cx="7200800" cy="523220"/>
          </a:xfrm>
          <a:prstGeom prst="rect">
            <a:avLst/>
          </a:prstGeom>
        </p:spPr>
        <p:txBody>
          <a:bodyPr wrap="squar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矩形 3"/>
          <p:cNvSpPr/>
          <p:nvPr/>
        </p:nvSpPr>
        <p:spPr>
          <a:xfrm>
            <a:off x="307975" y="973386"/>
            <a:ext cx="3498073" cy="523220"/>
          </a:xfrm>
          <a:prstGeom prst="rect">
            <a:avLst/>
          </a:prstGeom>
        </p:spPr>
        <p:txBody>
          <a:bodyPr wrap="none">
            <a:spAutoFit/>
          </a:bodyPr>
          <a:lstStyle/>
          <a:p>
            <a:r>
              <a:rPr lang="zh-CN" altLang="en-US" sz="2800" dirty="0"/>
              <a:t>一、 职业与职业资格</a:t>
            </a:r>
            <a:endParaRPr lang="zh-CN" altLang="en-US" sz="2800" dirty="0"/>
          </a:p>
        </p:txBody>
      </p:sp>
      <p:sp>
        <p:nvSpPr>
          <p:cNvPr id="10" name="矩形 9"/>
          <p:cNvSpPr/>
          <p:nvPr/>
        </p:nvSpPr>
        <p:spPr>
          <a:xfrm>
            <a:off x="755575" y="1461687"/>
            <a:ext cx="7344816" cy="1015663"/>
          </a:xfrm>
          <a:prstGeom prst="rect">
            <a:avLst/>
          </a:prstGeom>
        </p:spPr>
        <p:txBody>
          <a:bodyPr wrap="square">
            <a:spAutoFit/>
          </a:bodyPr>
          <a:lstStyle/>
          <a:p>
            <a:r>
              <a:rPr lang="en-US" altLang="zh-CN" sz="2400" dirty="0" smtClean="0"/>
              <a:t>2</a:t>
            </a:r>
            <a:r>
              <a:rPr lang="zh-CN" altLang="en-US" sz="2400" dirty="0" smtClean="0"/>
              <a:t>、职业</a:t>
            </a:r>
            <a:r>
              <a:rPr lang="zh-CN" altLang="en-US" sz="2400" dirty="0"/>
              <a:t>资格</a:t>
            </a:r>
            <a:endParaRPr lang="zh-CN" altLang="en-US" sz="2400" dirty="0"/>
          </a:p>
          <a:p>
            <a:pPr>
              <a:lnSpc>
                <a:spcPct val="150000"/>
              </a:lnSpc>
            </a:pPr>
            <a:r>
              <a:rPr lang="zh-CN" altLang="en-US" sz="2400" dirty="0"/>
              <a:t> </a:t>
            </a:r>
            <a:endParaRPr lang="en-US" altLang="zh-CN" sz="2400" dirty="0" smtClean="0"/>
          </a:p>
        </p:txBody>
      </p:sp>
      <p:sp>
        <p:nvSpPr>
          <p:cNvPr id="5" name="矩形 4"/>
          <p:cNvSpPr/>
          <p:nvPr/>
        </p:nvSpPr>
        <p:spPr>
          <a:xfrm>
            <a:off x="897699" y="1924348"/>
            <a:ext cx="7560840" cy="923330"/>
          </a:xfrm>
          <a:prstGeom prst="rect">
            <a:avLst/>
          </a:prstGeom>
        </p:spPr>
        <p:txBody>
          <a:bodyPr wrap="square">
            <a:spAutoFit/>
          </a:bodyPr>
          <a:lstStyle/>
          <a:p>
            <a:r>
              <a:rPr lang="zh-CN" altLang="en-US" b="1" dirty="0" smtClean="0"/>
              <a:t>（</a:t>
            </a:r>
            <a:r>
              <a:rPr lang="en-US" altLang="zh-CN" b="1" dirty="0" smtClean="0"/>
              <a:t>3</a:t>
            </a:r>
            <a:r>
              <a:rPr lang="zh-CN" altLang="en-US" b="1" dirty="0" smtClean="0"/>
              <a:t>）</a:t>
            </a:r>
            <a:r>
              <a:rPr lang="zh-CN" altLang="zh-CN" b="1" dirty="0" smtClean="0"/>
              <a:t>职业</a:t>
            </a:r>
            <a:r>
              <a:rPr lang="zh-CN" altLang="zh-CN" b="1" dirty="0"/>
              <a:t>资格</a:t>
            </a:r>
            <a:r>
              <a:rPr lang="zh-CN" altLang="zh-CN" b="1" dirty="0" smtClean="0"/>
              <a:t>等级</a:t>
            </a:r>
            <a:r>
              <a:rPr lang="zh-CN" altLang="zh-CN" b="1" dirty="0">
                <a:solidFill>
                  <a:srgbClr val="C00000"/>
                </a:solidFill>
              </a:rPr>
              <a:t>（由高到低五个等级）</a:t>
            </a:r>
            <a:endParaRPr lang="zh-CN" altLang="zh-CN" b="1" dirty="0"/>
          </a:p>
          <a:p>
            <a:r>
              <a:rPr lang="en-US" altLang="zh-CN" dirty="0" smtClean="0"/>
              <a:t>               </a:t>
            </a:r>
            <a:endParaRPr lang="en-US" altLang="zh-CN" dirty="0" smtClean="0"/>
          </a:p>
          <a:p>
            <a:pPr algn="ctr"/>
            <a:r>
              <a:rPr lang="zh-CN" altLang="zh-CN" dirty="0" smtClean="0"/>
              <a:t>高级技师</a:t>
            </a:r>
            <a:r>
              <a:rPr lang="en-US" altLang="zh-CN" dirty="0" smtClean="0"/>
              <a:t>  、</a:t>
            </a:r>
            <a:r>
              <a:rPr lang="zh-CN" altLang="zh-CN" dirty="0" smtClean="0"/>
              <a:t>技师、高级</a:t>
            </a:r>
            <a:r>
              <a:rPr lang="zh-CN" altLang="zh-CN" dirty="0"/>
              <a:t>技工</a:t>
            </a:r>
            <a:r>
              <a:rPr lang="zh-CN" altLang="zh-CN" dirty="0" smtClean="0"/>
              <a:t>、</a:t>
            </a:r>
            <a:r>
              <a:rPr lang="en-US" altLang="zh-CN" dirty="0" smtClean="0"/>
              <a:t>   </a:t>
            </a:r>
            <a:r>
              <a:rPr lang="zh-CN" altLang="zh-CN" dirty="0" smtClean="0"/>
              <a:t>中级</a:t>
            </a:r>
            <a:r>
              <a:rPr lang="zh-CN" altLang="zh-CN" dirty="0"/>
              <a:t>技工</a:t>
            </a:r>
            <a:r>
              <a:rPr lang="zh-CN" altLang="zh-CN" dirty="0" smtClean="0"/>
              <a:t>、</a:t>
            </a:r>
            <a:r>
              <a:rPr lang="en-US" altLang="zh-CN" dirty="0" smtClean="0"/>
              <a:t> </a:t>
            </a:r>
            <a:r>
              <a:rPr lang="zh-CN" altLang="zh-CN" dirty="0" smtClean="0"/>
              <a:t>初级技工。</a:t>
            </a:r>
            <a:endParaRPr lang="zh-CN" altLang="zh-CN" dirty="0"/>
          </a:p>
        </p:txBody>
      </p:sp>
      <p:sp>
        <p:nvSpPr>
          <p:cNvPr id="9" name="矩形 8"/>
          <p:cNvSpPr/>
          <p:nvPr/>
        </p:nvSpPr>
        <p:spPr>
          <a:xfrm>
            <a:off x="897699" y="2847678"/>
            <a:ext cx="8064897" cy="1754326"/>
          </a:xfrm>
          <a:prstGeom prst="rect">
            <a:avLst/>
          </a:prstGeom>
        </p:spPr>
        <p:txBody>
          <a:bodyPr wrap="square">
            <a:spAutoFit/>
          </a:bodyPr>
          <a:lstStyle/>
          <a:p>
            <a:r>
              <a:rPr lang="zh-CN" altLang="en-US" b="1" dirty="0" smtClean="0"/>
              <a:t>（</a:t>
            </a:r>
            <a:r>
              <a:rPr lang="en-US" altLang="zh-CN" b="1" dirty="0" smtClean="0"/>
              <a:t>4</a:t>
            </a:r>
            <a:r>
              <a:rPr lang="zh-CN" altLang="en-US" b="1" dirty="0" smtClean="0"/>
              <a:t>）</a:t>
            </a:r>
            <a:r>
              <a:rPr lang="zh-CN" altLang="en-US" b="1" dirty="0"/>
              <a:t>职业资格证书的</a:t>
            </a:r>
            <a:r>
              <a:rPr lang="zh-CN" altLang="en-US" b="1" dirty="0" smtClean="0"/>
              <a:t>重要性</a:t>
            </a:r>
            <a:r>
              <a:rPr lang="zh-CN" altLang="en-US" b="1" dirty="0"/>
              <a:t> </a:t>
            </a:r>
            <a:endParaRPr lang="zh-CN" altLang="en-US" b="1" dirty="0"/>
          </a:p>
          <a:p>
            <a:r>
              <a:rPr lang="en-US" altLang="zh-CN" dirty="0" smtClean="0"/>
              <a:t>1</a:t>
            </a:r>
            <a:r>
              <a:rPr lang="zh-CN" altLang="en-US" dirty="0" smtClean="0"/>
              <a:t>）</a:t>
            </a:r>
            <a:r>
              <a:rPr lang="zh-CN" altLang="en-US" dirty="0"/>
              <a:t>求职就业的必备</a:t>
            </a:r>
            <a:r>
              <a:rPr lang="zh-CN" altLang="en-US" dirty="0" smtClean="0"/>
              <a:t>条件；</a:t>
            </a:r>
            <a:endParaRPr lang="en-US" altLang="zh-CN" dirty="0" smtClean="0"/>
          </a:p>
          <a:p>
            <a:r>
              <a:rPr lang="en-US" altLang="zh-CN" dirty="0" smtClean="0">
                <a:solidFill>
                  <a:srgbClr val="C00000"/>
                </a:solidFill>
              </a:rPr>
              <a:t>《</a:t>
            </a:r>
            <a:r>
              <a:rPr lang="zh-CN" altLang="en-US" dirty="0">
                <a:solidFill>
                  <a:srgbClr val="C00000"/>
                </a:solidFill>
              </a:rPr>
              <a:t>中华人民共和国劳动法</a:t>
            </a:r>
            <a:r>
              <a:rPr lang="en-US" altLang="zh-CN" dirty="0">
                <a:solidFill>
                  <a:srgbClr val="C00000"/>
                </a:solidFill>
              </a:rPr>
              <a:t>》</a:t>
            </a:r>
            <a:r>
              <a:rPr lang="zh-CN" altLang="en-US" dirty="0">
                <a:solidFill>
                  <a:srgbClr val="C00000"/>
                </a:solidFill>
              </a:rPr>
              <a:t>：国家确定职业分类，对规定的职业指定职业技能标准，实行职业资格证书制度</a:t>
            </a:r>
            <a:r>
              <a:rPr lang="zh-CN" altLang="en-US" dirty="0" smtClean="0">
                <a:solidFill>
                  <a:srgbClr val="C00000"/>
                </a:solidFill>
              </a:rPr>
              <a:t>。</a:t>
            </a:r>
            <a:r>
              <a:rPr lang="zh-CN" altLang="en-US" dirty="0"/>
              <a:t> </a:t>
            </a:r>
            <a:endParaRPr lang="zh-CN" altLang="en-US" dirty="0"/>
          </a:p>
          <a:p>
            <a:r>
              <a:rPr lang="en-US" altLang="zh-CN" dirty="0" smtClean="0"/>
              <a:t>2</a:t>
            </a:r>
            <a:r>
              <a:rPr lang="zh-CN" altLang="en-US" dirty="0" smtClean="0"/>
              <a:t>）</a:t>
            </a:r>
            <a:r>
              <a:rPr lang="zh-CN" altLang="en-US" dirty="0"/>
              <a:t>胜任的标志</a:t>
            </a:r>
            <a:r>
              <a:rPr lang="zh-CN" altLang="en-US" dirty="0" smtClean="0"/>
              <a:t>；</a:t>
            </a:r>
            <a:r>
              <a:rPr lang="zh-CN" altLang="en-US" dirty="0"/>
              <a:t> </a:t>
            </a:r>
            <a:endParaRPr lang="zh-CN" altLang="en-US" dirty="0"/>
          </a:p>
          <a:p>
            <a:r>
              <a:rPr lang="en-US" altLang="zh-CN" dirty="0" smtClean="0"/>
              <a:t>3</a:t>
            </a:r>
            <a:r>
              <a:rPr lang="zh-CN" altLang="en-US" dirty="0" smtClean="0"/>
              <a:t>）</a:t>
            </a:r>
            <a:r>
              <a:rPr lang="zh-CN" altLang="en-US" dirty="0"/>
              <a:t>增强竞争能力的手段。</a:t>
            </a:r>
            <a:endParaRPr lang="zh-CN" altLang="en-US" dirty="0"/>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矩形 1"/>
          <p:cNvSpPr/>
          <p:nvPr/>
        </p:nvSpPr>
        <p:spPr>
          <a:xfrm>
            <a:off x="307974" y="892302"/>
            <a:ext cx="8224465" cy="369332"/>
          </a:xfrm>
          <a:prstGeom prst="rect">
            <a:avLst/>
          </a:prstGeom>
        </p:spPr>
        <p:txBody>
          <a:bodyPr wrap="square">
            <a:spAutoFit/>
          </a:bodyPr>
          <a:lstStyle/>
          <a:p>
            <a:r>
              <a:rPr lang="zh-CN" altLang="en-US" dirty="0"/>
              <a:t>课后活动：通过以下网站查询职业资格证的考试条件、考试时间等相关事宜。</a:t>
            </a:r>
            <a:endParaRPr lang="zh-CN" altLang="en-US" dirty="0"/>
          </a:p>
        </p:txBody>
      </p:sp>
      <p:sp>
        <p:nvSpPr>
          <p:cNvPr id="4" name="矩形 3"/>
          <p:cNvSpPr/>
          <p:nvPr/>
        </p:nvSpPr>
        <p:spPr>
          <a:xfrm>
            <a:off x="277954" y="2039578"/>
            <a:ext cx="4174807" cy="1631216"/>
          </a:xfrm>
          <a:prstGeom prst="rect">
            <a:avLst/>
          </a:prstGeom>
        </p:spPr>
        <p:txBody>
          <a:bodyPr wrap="square">
            <a:spAutoFit/>
          </a:bodyPr>
          <a:lstStyle/>
          <a:p>
            <a:r>
              <a:rPr lang="zh-CN" altLang="en-US" sz="2000" dirty="0" smtClean="0"/>
              <a:t>中国</a:t>
            </a:r>
            <a:r>
              <a:rPr lang="zh-CN" altLang="en-US" sz="2000" dirty="0"/>
              <a:t>终身教育专业技能认证网  </a:t>
            </a:r>
            <a:endParaRPr lang="en-US" altLang="zh-CN" sz="2000" dirty="0" smtClean="0"/>
          </a:p>
          <a:p>
            <a:r>
              <a:rPr lang="zh-CN" altLang="en-US" sz="2000" dirty="0" smtClean="0"/>
              <a:t>中国</a:t>
            </a:r>
            <a:r>
              <a:rPr lang="zh-CN" altLang="en-US" sz="2000" dirty="0"/>
              <a:t>职业培训与技能鉴定服务网  </a:t>
            </a:r>
            <a:endParaRPr lang="en-US" altLang="zh-CN" sz="2000" dirty="0" smtClean="0"/>
          </a:p>
          <a:p>
            <a:r>
              <a:rPr lang="zh-CN" altLang="en-US" sz="2000" dirty="0" smtClean="0"/>
              <a:t>国家</a:t>
            </a:r>
            <a:r>
              <a:rPr lang="zh-CN" altLang="en-US" sz="2000" dirty="0"/>
              <a:t>职业资格工作网  </a:t>
            </a:r>
            <a:endParaRPr lang="en-US" altLang="zh-CN" sz="2000" dirty="0" smtClean="0"/>
          </a:p>
          <a:p>
            <a:r>
              <a:rPr lang="zh-CN" altLang="en-US" sz="2000" dirty="0" smtClean="0"/>
              <a:t>江苏省</a:t>
            </a:r>
            <a:r>
              <a:rPr lang="zh-CN" altLang="en-US" sz="2000" dirty="0"/>
              <a:t>职业技能鉴定服务网  </a:t>
            </a:r>
            <a:endParaRPr lang="en-US" altLang="zh-CN" sz="2000" dirty="0" smtClean="0"/>
          </a:p>
          <a:p>
            <a:r>
              <a:rPr lang="zh-CN" altLang="en-US" sz="2000" dirty="0" smtClean="0"/>
              <a:t>中国</a:t>
            </a:r>
            <a:r>
              <a:rPr lang="zh-CN" altLang="en-US" sz="2000" dirty="0"/>
              <a:t>教育在线</a:t>
            </a:r>
            <a:endParaRPr lang="zh-CN" altLang="en-US" sz="2000" dirty="0"/>
          </a:p>
        </p:txBody>
      </p:sp>
      <p:pic>
        <p:nvPicPr>
          <p:cNvPr id="11266" name="Picture 2" descr="http://www.scby.cn/uploads/allimg/121123/22_121123151809_1.jpg"/>
          <p:cNvPicPr>
            <a:picLocks noChangeAspect="1" noChangeArrowheads="1"/>
          </p:cNvPicPr>
          <p:nvPr/>
        </p:nvPicPr>
        <p:blipFill rotWithShape="1">
          <a:blip r:embed="rId1">
            <a:extLst>
              <a:ext uri="{28A0092B-C50C-407E-A947-70E740481C1C}">
                <a14:useLocalDpi xmlns:a14="http://schemas.microsoft.com/office/drawing/2010/main" val="0"/>
              </a:ext>
            </a:extLst>
          </a:blip>
          <a:srcRect l="6493" t="1856" r="3513" b="20217"/>
          <a:stretch>
            <a:fillRect/>
          </a:stretch>
        </p:blipFill>
        <p:spPr bwMode="auto">
          <a:xfrm>
            <a:off x="4067969" y="1342718"/>
            <a:ext cx="4989782" cy="34034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矩形 8"/>
          <p:cNvSpPr/>
          <p:nvPr/>
        </p:nvSpPr>
        <p:spPr>
          <a:xfrm>
            <a:off x="307975" y="843558"/>
            <a:ext cx="3139001" cy="523220"/>
          </a:xfrm>
          <a:prstGeom prst="rect">
            <a:avLst/>
          </a:prstGeom>
        </p:spPr>
        <p:txBody>
          <a:bodyPr wrap="none">
            <a:spAutoFit/>
          </a:bodyPr>
          <a:lstStyle/>
          <a:p>
            <a:r>
              <a:rPr lang="zh-CN" altLang="en-US" sz="2800" b="1" dirty="0" smtClean="0"/>
              <a:t>二、</a:t>
            </a:r>
            <a:r>
              <a:rPr lang="zh-CN" altLang="en-US" sz="2800" b="1" dirty="0"/>
              <a:t> </a:t>
            </a:r>
            <a:r>
              <a:rPr lang="zh-CN" altLang="en-US" sz="2800" b="1" dirty="0" smtClean="0"/>
              <a:t>专业与专业群</a:t>
            </a:r>
            <a:endParaRPr lang="zh-CN" altLang="en-US" sz="2800" b="1" dirty="0"/>
          </a:p>
        </p:txBody>
      </p:sp>
      <p:sp>
        <p:nvSpPr>
          <p:cNvPr id="2" name="TextBox 1"/>
          <p:cNvSpPr txBox="1"/>
          <p:nvPr/>
        </p:nvSpPr>
        <p:spPr>
          <a:xfrm>
            <a:off x="611560" y="1384815"/>
            <a:ext cx="7776864" cy="1200329"/>
          </a:xfrm>
          <a:prstGeom prst="rect">
            <a:avLst/>
          </a:prstGeom>
          <a:noFill/>
        </p:spPr>
        <p:txBody>
          <a:bodyPr wrap="square" rtlCol="0">
            <a:spAutoFit/>
          </a:bodyPr>
          <a:lstStyle/>
          <a:p>
            <a:r>
              <a:rPr lang="en-US" altLang="zh-CN" sz="2400" dirty="0" smtClean="0"/>
              <a:t>1、</a:t>
            </a:r>
            <a:r>
              <a:rPr lang="zh-CN" altLang="en-US" sz="2400" dirty="0"/>
              <a:t>专业</a:t>
            </a:r>
            <a:r>
              <a:rPr lang="zh-CN" altLang="en-US" sz="2400" dirty="0" smtClean="0"/>
              <a:t>：是</a:t>
            </a:r>
            <a:r>
              <a:rPr lang="zh-CN" altLang="en-US" sz="2400" dirty="0"/>
              <a:t>指人类社会科学技术进步、生产实践中，用来描述职业生涯某一阶段某一人群，用来谋生，长时期从事的具体业务</a:t>
            </a:r>
            <a:r>
              <a:rPr lang="zh-CN" altLang="en-US" sz="2400" dirty="0" smtClean="0"/>
              <a:t>作业规范。</a:t>
            </a:r>
            <a:endParaRPr lang="zh-CN" altLang="en-US" sz="2400" dirty="0"/>
          </a:p>
        </p:txBody>
      </p:sp>
      <p:sp>
        <p:nvSpPr>
          <p:cNvPr id="14" name="Rectangle 2"/>
          <p:cNvSpPr txBox="1">
            <a:spLocks noChangeArrowheads="1"/>
          </p:cNvSpPr>
          <p:nvPr/>
        </p:nvSpPr>
        <p:spPr>
          <a:xfrm>
            <a:off x="426162" y="3003798"/>
            <a:ext cx="3187895" cy="84455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4000" b="1" cap="all" dirty="0" smtClean="0">
                <a:solidFill>
                  <a:srgbClr val="000066"/>
                </a:solidFill>
                <a:effectLst>
                  <a:reflection blurRad="12700" stA="48000" endA="300" endPos="55000" dir="5400000" sy="-90000" algn="bl" rotWithShape="0"/>
                </a:effectLst>
                <a:latin typeface="黑体" pitchFamily="2" charset="-122"/>
                <a:ea typeface="黑体" pitchFamily="2" charset="-122"/>
              </a:rPr>
              <a:t>不同年代，</a:t>
            </a:r>
            <a:endParaRPr lang="en-US" altLang="zh-CN" sz="4000" b="1" cap="all" dirty="0" smtClean="0">
              <a:solidFill>
                <a:srgbClr val="000066"/>
              </a:solidFill>
              <a:effectLst>
                <a:reflection blurRad="12700" stA="48000" endA="300" endPos="55000" dir="5400000" sy="-90000" algn="bl" rotWithShape="0"/>
              </a:effectLst>
              <a:latin typeface="黑体" pitchFamily="2" charset="-122"/>
              <a:ea typeface="黑体" pitchFamily="2" charset="-122"/>
            </a:endParaRPr>
          </a:p>
          <a:p>
            <a:pPr>
              <a:defRPr/>
            </a:pPr>
            <a:r>
              <a:rPr lang="zh-CN" altLang="en-US" sz="4000" b="1" cap="all" dirty="0" smtClean="0">
                <a:solidFill>
                  <a:srgbClr val="000066"/>
                </a:solidFill>
                <a:effectLst>
                  <a:reflection blurRad="12700" stA="48000" endA="300" endPos="55000" dir="5400000" sy="-90000" algn="bl" rotWithShape="0"/>
                </a:effectLst>
                <a:latin typeface="黑体" pitchFamily="2" charset="-122"/>
                <a:ea typeface="黑体" pitchFamily="2" charset="-122"/>
              </a:rPr>
              <a:t>专业冷热变迁：</a:t>
            </a:r>
            <a:endParaRPr lang="zh-CN" altLang="en-US" sz="4000" b="1" cap="all" dirty="0">
              <a:solidFill>
                <a:srgbClr val="000066"/>
              </a:solidFill>
              <a:effectLst>
                <a:reflection blurRad="12700" stA="48000" endA="300" endPos="55000" dir="5400000" sy="-90000" algn="bl" rotWithShape="0"/>
              </a:effectLst>
              <a:latin typeface="黑体" pitchFamily="2" charset="-122"/>
              <a:ea typeface="黑体" pitchFamily="2" charset="-122"/>
            </a:endParaRPr>
          </a:p>
        </p:txBody>
      </p:sp>
      <p:sp>
        <p:nvSpPr>
          <p:cNvPr id="15" name="Rectangle 3"/>
          <p:cNvSpPr txBox="1">
            <a:spLocks noChangeArrowheads="1"/>
          </p:cNvSpPr>
          <p:nvPr/>
        </p:nvSpPr>
        <p:spPr>
          <a:xfrm>
            <a:off x="3081830" y="2594356"/>
            <a:ext cx="5288195" cy="235365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000" b="1" dirty="0" smtClean="0">
                <a:latin typeface="楷体_GB2312" pitchFamily="49" charset="-122"/>
                <a:ea typeface="楷体_GB2312" pitchFamily="49" charset="-122"/>
              </a:rPr>
              <a:t>1977</a:t>
            </a:r>
            <a:r>
              <a:rPr lang="zh-CN" altLang="en-US" sz="2000" b="1" dirty="0" smtClean="0">
                <a:latin typeface="楷体_GB2312" pitchFamily="49" charset="-122"/>
                <a:ea typeface="楷体_GB2312" pitchFamily="49" charset="-122"/>
              </a:rPr>
              <a:t>年恢复高考时，哲学是热门专业； </a:t>
            </a:r>
            <a:endParaRPr lang="zh-CN" altLang="en-US" sz="2000" b="1" dirty="0" smtClean="0">
              <a:latin typeface="楷体_GB2312" pitchFamily="49" charset="-122"/>
              <a:ea typeface="楷体_GB2312" pitchFamily="49" charset="-122"/>
            </a:endParaRPr>
          </a:p>
          <a:p>
            <a:r>
              <a:rPr lang="en-US" altLang="zh-CN" sz="2000" b="1" dirty="0" smtClean="0">
                <a:latin typeface="楷体_GB2312" pitchFamily="49" charset="-122"/>
                <a:ea typeface="楷体_GB2312" pitchFamily="49" charset="-122"/>
              </a:rPr>
              <a:t>80</a:t>
            </a:r>
            <a:r>
              <a:rPr lang="zh-CN" altLang="en-US" sz="2000" b="1" dirty="0" smtClean="0">
                <a:latin typeface="楷体_GB2312" pitchFamily="49" charset="-122"/>
                <a:ea typeface="楷体_GB2312" pitchFamily="49" charset="-122"/>
              </a:rPr>
              <a:t>年代初，兴起的是</a:t>
            </a:r>
            <a:r>
              <a:rPr lang="zh-CN" altLang="en-US" sz="2000" b="1" dirty="0" smtClean="0">
                <a:latin typeface="Arial" pitchFamily="34" charset="0"/>
                <a:ea typeface="楷体_GB2312" pitchFamily="49" charset="-122"/>
              </a:rPr>
              <a:t>“</a:t>
            </a:r>
            <a:r>
              <a:rPr lang="zh-CN" altLang="en-US" sz="2000" b="1" dirty="0" smtClean="0">
                <a:latin typeface="楷体_GB2312" pitchFamily="49" charset="-122"/>
                <a:ea typeface="楷体_GB2312" pitchFamily="49" charset="-122"/>
              </a:rPr>
              <a:t>文史热</a:t>
            </a:r>
            <a:r>
              <a:rPr lang="zh-CN" altLang="en-US" sz="2000" b="1" dirty="0" smtClean="0">
                <a:latin typeface="Arial" pitchFamily="34" charset="0"/>
                <a:ea typeface="楷体_GB2312" pitchFamily="49" charset="-122"/>
              </a:rPr>
              <a:t>”</a:t>
            </a:r>
            <a:r>
              <a:rPr lang="zh-CN" altLang="en-US" sz="2000" b="1" dirty="0" smtClean="0">
                <a:latin typeface="楷体_GB2312" pitchFamily="49" charset="-122"/>
                <a:ea typeface="楷体_GB2312" pitchFamily="49" charset="-122"/>
              </a:rPr>
              <a:t>；</a:t>
            </a:r>
            <a:endParaRPr lang="zh-CN" altLang="en-US" sz="2000" b="1" dirty="0" smtClean="0">
              <a:latin typeface="楷体_GB2312" pitchFamily="49" charset="-122"/>
              <a:ea typeface="楷体_GB2312" pitchFamily="49" charset="-122"/>
            </a:endParaRPr>
          </a:p>
          <a:p>
            <a:r>
              <a:rPr lang="en-US" altLang="zh-CN" sz="2000" b="1" dirty="0" smtClean="0">
                <a:latin typeface="楷体_GB2312" pitchFamily="49" charset="-122"/>
                <a:ea typeface="楷体_GB2312" pitchFamily="49" charset="-122"/>
              </a:rPr>
              <a:t>80</a:t>
            </a:r>
            <a:r>
              <a:rPr lang="zh-CN" altLang="en-US" sz="2000" b="1" dirty="0" smtClean="0">
                <a:latin typeface="楷体_GB2312" pitchFamily="49" charset="-122"/>
                <a:ea typeface="楷体_GB2312" pitchFamily="49" charset="-122"/>
              </a:rPr>
              <a:t>年代初</a:t>
            </a:r>
            <a:r>
              <a:rPr lang="en-US" altLang="zh-CN" sz="2000" b="1" dirty="0" smtClean="0">
                <a:latin typeface="楷体_GB2312" pitchFamily="49" charset="-122"/>
                <a:ea typeface="楷体_GB2312" pitchFamily="49" charset="-122"/>
              </a:rPr>
              <a:t>-</a:t>
            </a:r>
            <a:r>
              <a:rPr lang="zh-CN" altLang="en-US" sz="2000" b="1" dirty="0" smtClean="0">
                <a:latin typeface="楷体_GB2312" pitchFamily="49" charset="-122"/>
                <a:ea typeface="楷体_GB2312" pitchFamily="49" charset="-122"/>
              </a:rPr>
              <a:t>中期，企业管理成为热门专业；</a:t>
            </a:r>
            <a:endParaRPr lang="zh-CN" altLang="en-US" sz="2000" b="1" dirty="0" smtClean="0">
              <a:latin typeface="楷体_GB2312" pitchFamily="49" charset="-122"/>
              <a:ea typeface="楷体_GB2312" pitchFamily="49" charset="-122"/>
            </a:endParaRPr>
          </a:p>
          <a:p>
            <a:r>
              <a:rPr lang="en-US" altLang="zh-CN" sz="2000" b="1" dirty="0" smtClean="0">
                <a:latin typeface="楷体_GB2312" pitchFamily="49" charset="-122"/>
                <a:ea typeface="楷体_GB2312" pitchFamily="49" charset="-122"/>
              </a:rPr>
              <a:t>80</a:t>
            </a:r>
            <a:r>
              <a:rPr lang="zh-CN" altLang="en-US" sz="2000" b="1" dirty="0" smtClean="0">
                <a:latin typeface="楷体_GB2312" pitchFamily="49" charset="-122"/>
                <a:ea typeface="楷体_GB2312" pitchFamily="49" charset="-122"/>
              </a:rPr>
              <a:t>年代后，经济、法律专业；</a:t>
            </a:r>
            <a:endParaRPr lang="zh-CN" altLang="en-US" sz="2000" b="1" dirty="0" smtClean="0">
              <a:latin typeface="楷体_GB2312" pitchFamily="49" charset="-122"/>
              <a:ea typeface="楷体_GB2312" pitchFamily="49" charset="-122"/>
            </a:endParaRPr>
          </a:p>
          <a:p>
            <a:r>
              <a:rPr lang="en-US" altLang="zh-CN" sz="2000" b="1" dirty="0" smtClean="0">
                <a:latin typeface="楷体_GB2312" pitchFamily="49" charset="-122"/>
                <a:ea typeface="楷体_GB2312" pitchFamily="49" charset="-122"/>
              </a:rPr>
              <a:t>90</a:t>
            </a:r>
            <a:r>
              <a:rPr lang="zh-CN" altLang="en-US" sz="2000" b="1" dirty="0" smtClean="0">
                <a:latin typeface="楷体_GB2312" pitchFamily="49" charset="-122"/>
                <a:ea typeface="楷体_GB2312" pitchFamily="49" charset="-122"/>
              </a:rPr>
              <a:t>年代初，国际贸易、国际关系等专业</a:t>
            </a:r>
            <a:endParaRPr lang="zh-CN" altLang="en-US" sz="2000" b="1" dirty="0" smtClean="0">
              <a:latin typeface="楷体_GB2312" pitchFamily="49" charset="-122"/>
              <a:ea typeface="楷体_GB2312" pitchFamily="49" charset="-122"/>
            </a:endParaRPr>
          </a:p>
          <a:p>
            <a:r>
              <a:rPr lang="en-US" altLang="zh-CN" sz="2000" b="1" dirty="0" smtClean="0">
                <a:latin typeface="楷体_GB2312" pitchFamily="49" charset="-122"/>
                <a:ea typeface="楷体_GB2312" pitchFamily="49" charset="-122"/>
              </a:rPr>
              <a:t>90</a:t>
            </a:r>
            <a:r>
              <a:rPr lang="zh-CN" altLang="en-US" sz="2000" b="1" dirty="0" smtClean="0">
                <a:latin typeface="楷体_GB2312" pitchFamily="49" charset="-122"/>
                <a:ea typeface="楷体_GB2312" pitchFamily="49" charset="-122"/>
              </a:rPr>
              <a:t>年代后，网络与计算机</a:t>
            </a:r>
            <a:endParaRPr lang="zh-CN" altLang="en-US" sz="2000" b="1" dirty="0" smtClean="0">
              <a:latin typeface="楷体_GB2312" pitchFamily="49" charset="-122"/>
              <a:ea typeface="楷体_GB2312" pitchFamily="49" charset="-122"/>
            </a:endParaRPr>
          </a:p>
          <a:p>
            <a:pPr>
              <a:buFont typeface="Wingdings 2" pitchFamily="18" charset="2"/>
              <a:buNone/>
            </a:pPr>
            <a:r>
              <a:rPr lang="zh-CN" altLang="en-US" sz="2000" b="1" dirty="0" smtClean="0">
                <a:latin typeface="楷体_GB2312" pitchFamily="49" charset="-122"/>
                <a:ea typeface="楷体_GB2312" pitchFamily="49" charset="-122"/>
              </a:rPr>
              <a:t>  </a:t>
            </a:r>
            <a:endParaRPr lang="zh-CN" altLang="en-US" sz="2000" b="1" dirty="0" smtClean="0">
              <a:latin typeface="楷体_GB2312" pitchFamily="49" charset="-122"/>
              <a:ea typeface="楷体_GB2312"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in)">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矩形 8"/>
          <p:cNvSpPr/>
          <p:nvPr/>
        </p:nvSpPr>
        <p:spPr>
          <a:xfrm>
            <a:off x="307975" y="843558"/>
            <a:ext cx="2626040" cy="523220"/>
          </a:xfrm>
          <a:prstGeom prst="rect">
            <a:avLst/>
          </a:prstGeom>
        </p:spPr>
        <p:txBody>
          <a:bodyPr wrap="none">
            <a:spAutoFit/>
          </a:bodyPr>
          <a:lstStyle/>
          <a:p>
            <a:r>
              <a:rPr lang="zh-CN" altLang="en-US" sz="2800" b="1" dirty="0"/>
              <a:t>探究学习：</a:t>
            </a:r>
            <a:r>
              <a:rPr lang="en-US" altLang="zh-CN" sz="2800" b="1" dirty="0"/>
              <a:t>P68 </a:t>
            </a:r>
            <a:endParaRPr lang="zh-CN" altLang="en-US" sz="2800" b="1" dirty="0"/>
          </a:p>
        </p:txBody>
      </p:sp>
      <p:sp>
        <p:nvSpPr>
          <p:cNvPr id="4" name="矩形 3"/>
          <p:cNvSpPr/>
          <p:nvPr/>
        </p:nvSpPr>
        <p:spPr>
          <a:xfrm>
            <a:off x="1004122" y="1764954"/>
            <a:ext cx="6624736" cy="13849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pPr>
            <a:r>
              <a:rPr lang="zh-CN" altLang="en-US" sz="2800" b="1" dirty="0" smtClean="0"/>
              <a:t>谈谈</a:t>
            </a:r>
            <a:r>
              <a:rPr lang="zh-CN" altLang="en-US" sz="2800" b="1" dirty="0"/>
              <a:t>这里的专业各指什么？  </a:t>
            </a:r>
            <a:endParaRPr lang="en-US" altLang="zh-CN" sz="2800" b="1" dirty="0" smtClean="0"/>
          </a:p>
          <a:p>
            <a:pPr>
              <a:lnSpc>
                <a:spcPct val="150000"/>
              </a:lnSpc>
            </a:pPr>
            <a:r>
              <a:rPr lang="zh-CN" altLang="en-US" sz="2800" b="1" dirty="0" smtClean="0"/>
              <a:t>我们</a:t>
            </a:r>
            <a:r>
              <a:rPr lang="zh-CN" altLang="en-US" sz="2800" b="1" dirty="0"/>
              <a:t>主要讲的专业概念是什么？</a:t>
            </a:r>
            <a:endParaRPr lang="zh-CN" altLang="en-US" sz="2800" b="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矩形 1"/>
          <p:cNvSpPr/>
          <p:nvPr/>
        </p:nvSpPr>
        <p:spPr>
          <a:xfrm>
            <a:off x="460375" y="973386"/>
            <a:ext cx="1723549" cy="461665"/>
          </a:xfrm>
          <a:prstGeom prst="rect">
            <a:avLst/>
          </a:prstGeom>
        </p:spPr>
        <p:txBody>
          <a:bodyPr wrap="none">
            <a:spAutoFit/>
          </a:bodyPr>
          <a:lstStyle/>
          <a:p>
            <a:r>
              <a:rPr lang="zh-CN" altLang="en-US" sz="2400" dirty="0"/>
              <a:t>图文咨</a:t>
            </a:r>
            <a:r>
              <a:rPr lang="zh-CN" altLang="en-US" sz="2400" dirty="0" smtClean="0"/>
              <a:t>讯：</a:t>
            </a:r>
            <a:endParaRPr lang="zh-CN" altLang="en-US" sz="2400" dirty="0"/>
          </a:p>
        </p:txBody>
      </p:sp>
      <p:sp>
        <p:nvSpPr>
          <p:cNvPr id="10" name="Rectangle 3"/>
          <p:cNvSpPr txBox="1">
            <a:spLocks noRot="1" noChangeArrowheads="1"/>
          </p:cNvSpPr>
          <p:nvPr/>
        </p:nvSpPr>
        <p:spPr>
          <a:xfrm>
            <a:off x="743074" y="1474443"/>
            <a:ext cx="8089900" cy="219535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b="1" smtClean="0">
                <a:solidFill>
                  <a:srgbClr val="993300"/>
                </a:solidFill>
              </a:rPr>
              <a:t>《</a:t>
            </a:r>
            <a:r>
              <a:rPr lang="zh-CN" altLang="en-US" b="1" smtClean="0">
                <a:solidFill>
                  <a:srgbClr val="993300"/>
                </a:solidFill>
              </a:rPr>
              <a:t>中等职业学校专业目录</a:t>
            </a:r>
            <a:r>
              <a:rPr lang="en-US" altLang="zh-CN" b="1" smtClean="0">
                <a:solidFill>
                  <a:srgbClr val="993300"/>
                </a:solidFill>
              </a:rPr>
              <a:t>》</a:t>
            </a:r>
            <a:endParaRPr lang="en-US" altLang="zh-CN" b="1" smtClean="0">
              <a:solidFill>
                <a:srgbClr val="993300"/>
              </a:solidFill>
            </a:endParaRPr>
          </a:p>
          <a:p>
            <a:r>
              <a:rPr lang="en-US" altLang="zh-CN" b="1" smtClean="0">
                <a:solidFill>
                  <a:srgbClr val="993300"/>
                </a:solidFill>
              </a:rPr>
              <a:t>《</a:t>
            </a:r>
            <a:r>
              <a:rPr lang="zh-CN" altLang="en-US" b="1" smtClean="0">
                <a:solidFill>
                  <a:srgbClr val="993300"/>
                </a:solidFill>
              </a:rPr>
              <a:t>江苏省五年制高等职业教育专业目录</a:t>
            </a:r>
            <a:r>
              <a:rPr lang="en-US" altLang="zh-CN" b="1" smtClean="0">
                <a:solidFill>
                  <a:srgbClr val="993300"/>
                </a:solidFill>
              </a:rPr>
              <a:t>》</a:t>
            </a:r>
            <a:endParaRPr lang="en-US" altLang="zh-CN" b="1" dirty="0">
              <a:solidFill>
                <a:srgbClr val="993300"/>
              </a:solidFill>
            </a:endParaRPr>
          </a:p>
        </p:txBody>
      </p:sp>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矩形 4"/>
          <p:cNvSpPr/>
          <p:nvPr/>
        </p:nvSpPr>
        <p:spPr>
          <a:xfrm>
            <a:off x="324564" y="1008085"/>
            <a:ext cx="4347665" cy="461665"/>
          </a:xfrm>
          <a:prstGeom prst="rect">
            <a:avLst/>
          </a:prstGeom>
        </p:spPr>
        <p:txBody>
          <a:bodyPr wrap="none">
            <a:spAutoFit/>
          </a:bodyPr>
          <a:lstStyle/>
          <a:p>
            <a:r>
              <a:rPr lang="zh-CN" altLang="en-US" sz="2400" b="1" dirty="0"/>
              <a:t>典型案例：专业成就大定单</a:t>
            </a:r>
            <a:r>
              <a:rPr lang="en-US" altLang="zh-CN" sz="2400" b="1" dirty="0"/>
              <a:t>P69</a:t>
            </a:r>
            <a:endParaRPr lang="zh-CN" altLang="en-US" sz="2400" b="1" dirty="0"/>
          </a:p>
        </p:txBody>
      </p:sp>
      <p:sp>
        <p:nvSpPr>
          <p:cNvPr id="8" name="矩形 7"/>
          <p:cNvSpPr/>
          <p:nvPr/>
        </p:nvSpPr>
        <p:spPr>
          <a:xfrm>
            <a:off x="1212114" y="1801401"/>
            <a:ext cx="6456230" cy="1200329"/>
          </a:xfrm>
          <a:prstGeom prst="rect">
            <a:avLst/>
          </a:prstGeom>
        </p:spPr>
        <p:txBody>
          <a:bodyPr wrap="square">
            <a:spAutoFit/>
          </a:bodyPr>
          <a:lstStyle/>
          <a:p>
            <a:pPr>
              <a:lnSpc>
                <a:spcPct val="150000"/>
              </a:lnSpc>
            </a:pPr>
            <a:r>
              <a:rPr lang="en-US" altLang="zh-CN" sz="2400" dirty="0" smtClean="0"/>
              <a:t>1、</a:t>
            </a:r>
            <a:r>
              <a:rPr lang="zh-CN" altLang="en-US" sz="2400" dirty="0" smtClean="0"/>
              <a:t>说说</a:t>
            </a:r>
            <a:r>
              <a:rPr lang="zh-CN" altLang="en-US" sz="2400" dirty="0"/>
              <a:t>于先生的生意成功的原因是什么？  </a:t>
            </a:r>
            <a:endParaRPr lang="en-US" altLang="zh-CN" sz="2400" dirty="0" smtClean="0"/>
          </a:p>
          <a:p>
            <a:pPr>
              <a:lnSpc>
                <a:spcPct val="150000"/>
              </a:lnSpc>
            </a:pPr>
            <a:r>
              <a:rPr lang="en-US" altLang="zh-CN" sz="2400" dirty="0" smtClean="0"/>
              <a:t>2、</a:t>
            </a:r>
            <a:r>
              <a:rPr lang="zh-CN" altLang="en-US" sz="2400" dirty="0" smtClean="0"/>
              <a:t>你</a:t>
            </a:r>
            <a:r>
              <a:rPr lang="zh-CN" altLang="en-US" sz="2400" dirty="0"/>
              <a:t>认为于先生生意成功与专业有关系吗？</a:t>
            </a:r>
            <a:endParaRPr lang="zh-CN" altLang="en-US" sz="2400" dirty="0"/>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矩形 8"/>
          <p:cNvSpPr/>
          <p:nvPr/>
        </p:nvSpPr>
        <p:spPr>
          <a:xfrm>
            <a:off x="307975" y="843558"/>
            <a:ext cx="3139001" cy="523220"/>
          </a:xfrm>
          <a:prstGeom prst="rect">
            <a:avLst/>
          </a:prstGeom>
        </p:spPr>
        <p:txBody>
          <a:bodyPr wrap="none">
            <a:spAutoFit/>
          </a:bodyPr>
          <a:lstStyle/>
          <a:p>
            <a:r>
              <a:rPr lang="zh-CN" altLang="en-US" sz="2800" b="1" dirty="0" smtClean="0"/>
              <a:t>二、</a:t>
            </a:r>
            <a:r>
              <a:rPr lang="zh-CN" altLang="en-US" sz="2800" b="1" dirty="0"/>
              <a:t> </a:t>
            </a:r>
            <a:r>
              <a:rPr lang="zh-CN" altLang="en-US" sz="2800" b="1" dirty="0" smtClean="0"/>
              <a:t>专业与专业群</a:t>
            </a:r>
            <a:endParaRPr lang="zh-CN" altLang="en-US" sz="2800" b="1" dirty="0"/>
          </a:p>
        </p:txBody>
      </p:sp>
      <p:sp>
        <p:nvSpPr>
          <p:cNvPr id="2" name="矩形 1"/>
          <p:cNvSpPr/>
          <p:nvPr/>
        </p:nvSpPr>
        <p:spPr>
          <a:xfrm>
            <a:off x="755576" y="1496612"/>
            <a:ext cx="7416824" cy="1569660"/>
          </a:xfrm>
          <a:prstGeom prst="rect">
            <a:avLst/>
          </a:prstGeom>
        </p:spPr>
        <p:txBody>
          <a:bodyPr wrap="square">
            <a:spAutoFit/>
          </a:bodyPr>
          <a:lstStyle/>
          <a:p>
            <a:r>
              <a:rPr lang="en-US" altLang="zh-CN" sz="2400" dirty="0" smtClean="0"/>
              <a:t>2、</a:t>
            </a:r>
            <a:r>
              <a:rPr lang="zh-CN" altLang="en-US" sz="2400" dirty="0" smtClean="0"/>
              <a:t>专业群：</a:t>
            </a:r>
            <a:endParaRPr lang="en-US" altLang="zh-CN" sz="2400" dirty="0" smtClean="0"/>
          </a:p>
          <a:p>
            <a:r>
              <a:rPr lang="zh-CN" altLang="en-US" sz="2400" dirty="0"/>
              <a:t> </a:t>
            </a:r>
            <a:r>
              <a:rPr lang="zh-CN" altLang="en-US" sz="2400" dirty="0" smtClean="0"/>
              <a:t>       是</a:t>
            </a:r>
            <a:r>
              <a:rPr lang="zh-CN" altLang="en-US" sz="2400" dirty="0"/>
              <a:t>指由一个或多个办学实力强、就业率高的重点建设专业作为核心专业、加上若干个属于相同或相近专业技术门类的专业或专业方向组成的专业集群。</a:t>
            </a:r>
            <a:endParaRPr lang="zh-CN" altLang="en-US" sz="2400" dirty="0"/>
          </a:p>
        </p:txBody>
      </p:sp>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矩形 8"/>
          <p:cNvSpPr/>
          <p:nvPr/>
        </p:nvSpPr>
        <p:spPr>
          <a:xfrm>
            <a:off x="307975" y="843558"/>
            <a:ext cx="3139001" cy="523220"/>
          </a:xfrm>
          <a:prstGeom prst="rect">
            <a:avLst/>
          </a:prstGeom>
        </p:spPr>
        <p:txBody>
          <a:bodyPr wrap="none">
            <a:spAutoFit/>
          </a:bodyPr>
          <a:lstStyle/>
          <a:p>
            <a:r>
              <a:rPr lang="zh-CN" altLang="en-US" sz="2800" b="1" dirty="0" smtClean="0"/>
              <a:t>二、</a:t>
            </a:r>
            <a:r>
              <a:rPr lang="zh-CN" altLang="en-US" sz="2800" b="1" dirty="0"/>
              <a:t> </a:t>
            </a:r>
            <a:r>
              <a:rPr lang="zh-CN" altLang="en-US" sz="2800" b="1" dirty="0" smtClean="0"/>
              <a:t>专业与专业群</a:t>
            </a:r>
            <a:endParaRPr lang="zh-CN" altLang="en-US" sz="2800" b="1" dirty="0"/>
          </a:p>
        </p:txBody>
      </p:sp>
      <p:sp>
        <p:nvSpPr>
          <p:cNvPr id="15" name="Oval 2"/>
          <p:cNvSpPr>
            <a:spLocks noChangeArrowheads="1"/>
          </p:cNvSpPr>
          <p:nvPr/>
        </p:nvSpPr>
        <p:spPr bwMode="auto">
          <a:xfrm>
            <a:off x="3276600" y="2205038"/>
            <a:ext cx="2808288" cy="1586347"/>
          </a:xfrm>
          <a:prstGeom prst="ellipse">
            <a:avLst/>
          </a:prstGeom>
          <a:solidFill>
            <a:srgbClr val="99CCFF"/>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indent="-457200" algn="ctr"/>
            <a:r>
              <a:rPr lang="zh-CN" altLang="en-US" sz="2800" b="1">
                <a:solidFill>
                  <a:srgbClr val="FF0000"/>
                </a:solidFill>
              </a:rPr>
              <a:t>专业群</a:t>
            </a:r>
            <a:endParaRPr lang="zh-CN" altLang="en-US" sz="2800" b="1">
              <a:solidFill>
                <a:srgbClr val="FF0000"/>
              </a:solidFill>
            </a:endParaRPr>
          </a:p>
          <a:p>
            <a:pPr marL="457200" indent="-457200" algn="ctr"/>
            <a:r>
              <a:rPr lang="zh-CN" altLang="en-US" sz="2800" b="1">
                <a:solidFill>
                  <a:srgbClr val="FF0000"/>
                </a:solidFill>
              </a:rPr>
              <a:t>的主要</a:t>
            </a:r>
            <a:endParaRPr lang="zh-CN" altLang="en-US" sz="2800" b="1">
              <a:solidFill>
                <a:srgbClr val="FF0000"/>
              </a:solidFill>
            </a:endParaRPr>
          </a:p>
          <a:p>
            <a:pPr marL="457200" indent="-457200" algn="ctr"/>
            <a:r>
              <a:rPr lang="zh-CN" altLang="en-US" sz="2800" b="1">
                <a:solidFill>
                  <a:srgbClr val="FF0000"/>
                </a:solidFill>
              </a:rPr>
              <a:t>特征</a:t>
            </a:r>
            <a:endParaRPr lang="zh-CN" altLang="en-US" sz="2800" b="1">
              <a:solidFill>
                <a:srgbClr val="FF0000"/>
              </a:solidFill>
            </a:endParaRPr>
          </a:p>
        </p:txBody>
      </p:sp>
      <p:sp>
        <p:nvSpPr>
          <p:cNvPr id="16" name="Oval 3"/>
          <p:cNvSpPr>
            <a:spLocks noChangeArrowheads="1"/>
          </p:cNvSpPr>
          <p:nvPr/>
        </p:nvSpPr>
        <p:spPr bwMode="auto">
          <a:xfrm>
            <a:off x="6013450" y="1335143"/>
            <a:ext cx="2735263" cy="941982"/>
          </a:xfrm>
          <a:prstGeom prst="ellipse">
            <a:avLst/>
          </a:prstGeom>
          <a:solidFill>
            <a:srgbClr val="FFFF99"/>
          </a:solid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solidFill>
                  <a:srgbClr val="0000FF"/>
                </a:solidFill>
              </a:rPr>
              <a:t>6.</a:t>
            </a:r>
            <a:r>
              <a:rPr lang="zh-CN" altLang="en-US" sz="2000" b="1">
                <a:solidFill>
                  <a:srgbClr val="0000FF"/>
                </a:solidFill>
              </a:rPr>
              <a:t>有核心专业 </a:t>
            </a:r>
            <a:endParaRPr lang="zh-CN" altLang="en-US" sz="2000" b="1">
              <a:solidFill>
                <a:srgbClr val="0000FF"/>
              </a:solidFill>
            </a:endParaRPr>
          </a:p>
        </p:txBody>
      </p:sp>
      <p:sp>
        <p:nvSpPr>
          <p:cNvPr id="17" name="AutoShape 4"/>
          <p:cNvSpPr>
            <a:spLocks noChangeArrowheads="1"/>
          </p:cNvSpPr>
          <p:nvPr/>
        </p:nvSpPr>
        <p:spPr bwMode="auto">
          <a:xfrm rot="19483948">
            <a:off x="5267440" y="1975518"/>
            <a:ext cx="773438" cy="307065"/>
          </a:xfrm>
          <a:prstGeom prst="rightArrow">
            <a:avLst>
              <a:gd name="adj1" fmla="val 50000"/>
              <a:gd name="adj2" fmla="val 44231"/>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8" name="Oval 5"/>
          <p:cNvSpPr>
            <a:spLocks noChangeArrowheads="1"/>
          </p:cNvSpPr>
          <p:nvPr/>
        </p:nvSpPr>
        <p:spPr bwMode="auto">
          <a:xfrm>
            <a:off x="6084888" y="2529545"/>
            <a:ext cx="2735262" cy="941982"/>
          </a:xfrm>
          <a:prstGeom prst="ellipse">
            <a:avLst/>
          </a:prstGeom>
          <a:solidFill>
            <a:srgbClr val="FFFF99"/>
          </a:solid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solidFill>
                  <a:srgbClr val="0000FF"/>
                </a:solidFill>
              </a:rPr>
              <a:t>5.</a:t>
            </a:r>
            <a:r>
              <a:rPr lang="zh-CN" altLang="en-US" sz="2000" b="1">
                <a:solidFill>
                  <a:srgbClr val="0000FF"/>
                </a:solidFill>
              </a:rPr>
              <a:t>有共同的社会</a:t>
            </a:r>
            <a:endParaRPr lang="zh-CN" altLang="en-US" sz="2000" b="1">
              <a:solidFill>
                <a:srgbClr val="0000FF"/>
              </a:solidFill>
            </a:endParaRPr>
          </a:p>
          <a:p>
            <a:pPr algn="ctr"/>
            <a:r>
              <a:rPr lang="zh-CN" altLang="en-US" sz="2000" b="1">
                <a:solidFill>
                  <a:srgbClr val="0000FF"/>
                </a:solidFill>
              </a:rPr>
              <a:t>联系背景  </a:t>
            </a:r>
            <a:endParaRPr lang="zh-CN" altLang="en-US" sz="2000" b="1">
              <a:solidFill>
                <a:srgbClr val="0000FF"/>
              </a:solidFill>
            </a:endParaRPr>
          </a:p>
        </p:txBody>
      </p:sp>
      <p:sp>
        <p:nvSpPr>
          <p:cNvPr id="19" name="Oval 6"/>
          <p:cNvSpPr>
            <a:spLocks noChangeArrowheads="1"/>
          </p:cNvSpPr>
          <p:nvPr/>
        </p:nvSpPr>
        <p:spPr bwMode="auto">
          <a:xfrm>
            <a:off x="6058551" y="3800256"/>
            <a:ext cx="2735262" cy="941982"/>
          </a:xfrm>
          <a:prstGeom prst="ellipse">
            <a:avLst/>
          </a:prstGeom>
          <a:solidFill>
            <a:srgbClr val="FFFF99"/>
          </a:solid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solidFill>
                  <a:srgbClr val="0000FF"/>
                </a:solidFill>
              </a:rPr>
              <a:t>4. </a:t>
            </a:r>
            <a:r>
              <a:rPr lang="zh-CN" altLang="en-US" sz="2000" b="1">
                <a:solidFill>
                  <a:srgbClr val="0000FF"/>
                </a:solidFill>
              </a:rPr>
              <a:t>有共同的</a:t>
            </a:r>
            <a:endParaRPr lang="zh-CN" altLang="en-US" sz="2000" b="1">
              <a:solidFill>
                <a:srgbClr val="0000FF"/>
              </a:solidFill>
            </a:endParaRPr>
          </a:p>
          <a:p>
            <a:pPr algn="ctr"/>
            <a:r>
              <a:rPr lang="zh-CN" altLang="en-US" sz="2000" b="1">
                <a:solidFill>
                  <a:srgbClr val="0000FF"/>
                </a:solidFill>
              </a:rPr>
              <a:t>师资队伍  </a:t>
            </a:r>
            <a:endParaRPr lang="zh-CN" altLang="en-US" sz="2000" b="1">
              <a:solidFill>
                <a:srgbClr val="0000FF"/>
              </a:solidFill>
            </a:endParaRPr>
          </a:p>
        </p:txBody>
      </p:sp>
      <p:sp>
        <p:nvSpPr>
          <p:cNvPr id="20" name="Oval 7"/>
          <p:cNvSpPr>
            <a:spLocks noChangeArrowheads="1"/>
          </p:cNvSpPr>
          <p:nvPr/>
        </p:nvSpPr>
        <p:spPr bwMode="auto">
          <a:xfrm>
            <a:off x="590658" y="1379828"/>
            <a:ext cx="2735263" cy="941983"/>
          </a:xfrm>
          <a:prstGeom prst="ellipse">
            <a:avLst/>
          </a:prstGeom>
          <a:solidFill>
            <a:srgbClr val="FFFF99"/>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dirty="0">
                <a:solidFill>
                  <a:srgbClr val="0000FF"/>
                </a:solidFill>
              </a:rPr>
              <a:t>1. </a:t>
            </a:r>
            <a:r>
              <a:rPr lang="zh-CN" altLang="en-US" sz="2000" b="1" dirty="0">
                <a:solidFill>
                  <a:srgbClr val="0000FF"/>
                </a:solidFill>
              </a:rPr>
              <a:t>有共同的行业</a:t>
            </a:r>
            <a:endParaRPr lang="zh-CN" altLang="en-US" sz="2000" b="1" dirty="0">
              <a:solidFill>
                <a:srgbClr val="0000FF"/>
              </a:solidFill>
            </a:endParaRPr>
          </a:p>
          <a:p>
            <a:pPr algn="ctr"/>
            <a:r>
              <a:rPr lang="zh-CN" altLang="en-US" sz="2000" b="1" dirty="0">
                <a:solidFill>
                  <a:srgbClr val="0000FF"/>
                </a:solidFill>
              </a:rPr>
              <a:t>基础或行业背景 </a:t>
            </a:r>
            <a:endParaRPr lang="zh-CN" altLang="en-US" sz="2000" b="1" dirty="0">
              <a:solidFill>
                <a:srgbClr val="0000FF"/>
              </a:solidFill>
            </a:endParaRPr>
          </a:p>
        </p:txBody>
      </p:sp>
      <p:sp>
        <p:nvSpPr>
          <p:cNvPr id="21" name="Oval 8"/>
          <p:cNvSpPr>
            <a:spLocks noChangeArrowheads="1"/>
          </p:cNvSpPr>
          <p:nvPr/>
        </p:nvSpPr>
        <p:spPr bwMode="auto">
          <a:xfrm>
            <a:off x="509844" y="2559623"/>
            <a:ext cx="2735262" cy="941982"/>
          </a:xfrm>
          <a:prstGeom prst="ellipse">
            <a:avLst/>
          </a:prstGeom>
          <a:solidFill>
            <a:srgbClr val="FFFF99"/>
          </a:solid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solidFill>
                  <a:srgbClr val="0000FF"/>
                </a:solidFill>
              </a:rPr>
              <a:t>2. </a:t>
            </a:r>
            <a:r>
              <a:rPr lang="zh-CN" altLang="en-US" sz="2000" b="1">
                <a:solidFill>
                  <a:srgbClr val="0000FF"/>
                </a:solidFill>
              </a:rPr>
              <a:t>有共同的</a:t>
            </a:r>
            <a:endParaRPr lang="zh-CN" altLang="en-US" sz="2000" b="1">
              <a:solidFill>
                <a:srgbClr val="0000FF"/>
              </a:solidFill>
            </a:endParaRPr>
          </a:p>
          <a:p>
            <a:pPr algn="ctr"/>
            <a:r>
              <a:rPr lang="zh-CN" altLang="en-US" sz="2000" b="1">
                <a:solidFill>
                  <a:srgbClr val="0000FF"/>
                </a:solidFill>
              </a:rPr>
              <a:t>课程内容  </a:t>
            </a:r>
            <a:endParaRPr lang="zh-CN" altLang="en-US" sz="2000" b="1">
              <a:solidFill>
                <a:srgbClr val="0000FF"/>
              </a:solidFill>
            </a:endParaRPr>
          </a:p>
        </p:txBody>
      </p:sp>
      <p:sp>
        <p:nvSpPr>
          <p:cNvPr id="22" name="Oval 9"/>
          <p:cNvSpPr>
            <a:spLocks noChangeArrowheads="1"/>
          </p:cNvSpPr>
          <p:nvPr/>
        </p:nvSpPr>
        <p:spPr bwMode="auto">
          <a:xfrm>
            <a:off x="541338" y="3769413"/>
            <a:ext cx="2735262" cy="941983"/>
          </a:xfrm>
          <a:prstGeom prst="ellipse">
            <a:avLst/>
          </a:prstGeom>
          <a:solidFill>
            <a:srgbClr val="FFFF99"/>
          </a:solid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solidFill>
                  <a:srgbClr val="0000FF"/>
                </a:solidFill>
              </a:rPr>
              <a:t>3.</a:t>
            </a:r>
            <a:r>
              <a:rPr lang="zh-CN" altLang="en-US" sz="2000" b="1">
                <a:solidFill>
                  <a:srgbClr val="0000FF"/>
                </a:solidFill>
              </a:rPr>
              <a:t>有共同的实验</a:t>
            </a:r>
            <a:endParaRPr lang="zh-CN" altLang="en-US" sz="2000" b="1">
              <a:solidFill>
                <a:srgbClr val="0000FF"/>
              </a:solidFill>
            </a:endParaRPr>
          </a:p>
          <a:p>
            <a:pPr algn="ctr"/>
            <a:r>
              <a:rPr lang="zh-CN" altLang="en-US" sz="2000" b="1">
                <a:solidFill>
                  <a:srgbClr val="0000FF"/>
                </a:solidFill>
              </a:rPr>
              <a:t>实训设施基础  </a:t>
            </a:r>
            <a:endParaRPr lang="zh-CN" altLang="en-US" sz="2000" b="1">
              <a:solidFill>
                <a:srgbClr val="0000FF"/>
              </a:solidFill>
            </a:endParaRPr>
          </a:p>
        </p:txBody>
      </p:sp>
      <p:sp>
        <p:nvSpPr>
          <p:cNvPr id="23" name="AutoShape 10"/>
          <p:cNvSpPr>
            <a:spLocks noChangeArrowheads="1"/>
          </p:cNvSpPr>
          <p:nvPr/>
        </p:nvSpPr>
        <p:spPr bwMode="auto">
          <a:xfrm rot="1961519">
            <a:off x="3289833" y="1986301"/>
            <a:ext cx="755251" cy="300452"/>
          </a:xfrm>
          <a:prstGeom prst="leftArrow">
            <a:avLst>
              <a:gd name="adj1" fmla="val 50000"/>
              <a:gd name="adj2" fmla="val 47013"/>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24" name="AutoShape 11"/>
          <p:cNvSpPr>
            <a:spLocks noChangeArrowheads="1"/>
          </p:cNvSpPr>
          <p:nvPr/>
        </p:nvSpPr>
        <p:spPr bwMode="auto">
          <a:xfrm rot="19493184">
            <a:off x="3115865" y="3653991"/>
            <a:ext cx="742950" cy="342968"/>
          </a:xfrm>
          <a:prstGeom prst="leftArrow">
            <a:avLst>
              <a:gd name="adj1" fmla="val 50000"/>
              <a:gd name="adj2" fmla="val 32231"/>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25" name="AutoShape 12"/>
          <p:cNvSpPr>
            <a:spLocks noChangeArrowheads="1"/>
          </p:cNvSpPr>
          <p:nvPr/>
        </p:nvSpPr>
        <p:spPr bwMode="auto">
          <a:xfrm rot="1796385">
            <a:off x="5381794" y="3765083"/>
            <a:ext cx="745679" cy="342968"/>
          </a:xfrm>
          <a:prstGeom prst="rightArrow">
            <a:avLst>
              <a:gd name="adj1" fmla="val 50000"/>
              <a:gd name="adj2" fmla="val 37672"/>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1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in)">
                                      <p:cBhvr>
                                        <p:cTn id="15" dur="2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right)">
                                      <p:cBhvr>
                                        <p:cTn id="20" dur="500"/>
                                        <p:tgtEl>
                                          <p:spTgt spid="22"/>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righ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diamond(in)">
                                      <p:cBhvr>
                                        <p:cTn id="36" dur="20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矩形 3"/>
          <p:cNvSpPr/>
          <p:nvPr/>
        </p:nvSpPr>
        <p:spPr>
          <a:xfrm>
            <a:off x="639893" y="973386"/>
            <a:ext cx="3498073" cy="523220"/>
          </a:xfrm>
          <a:prstGeom prst="rect">
            <a:avLst/>
          </a:prstGeom>
        </p:spPr>
        <p:txBody>
          <a:bodyPr wrap="none">
            <a:spAutoFit/>
          </a:bodyPr>
          <a:lstStyle/>
          <a:p>
            <a:r>
              <a:rPr lang="zh-CN" altLang="en-US" sz="2800" dirty="0"/>
              <a:t>一、 职业与职业资格</a:t>
            </a:r>
            <a:endParaRPr lang="zh-CN" altLang="en-US" sz="2800" dirty="0"/>
          </a:p>
        </p:txBody>
      </p:sp>
      <p:sp>
        <p:nvSpPr>
          <p:cNvPr id="10" name="矩形 9"/>
          <p:cNvSpPr/>
          <p:nvPr/>
        </p:nvSpPr>
        <p:spPr>
          <a:xfrm>
            <a:off x="1043608" y="1539905"/>
            <a:ext cx="7344816" cy="1569660"/>
          </a:xfrm>
          <a:prstGeom prst="rect">
            <a:avLst/>
          </a:prstGeom>
        </p:spPr>
        <p:txBody>
          <a:bodyPr wrap="square">
            <a:spAutoFit/>
          </a:bodyPr>
          <a:lstStyle/>
          <a:p>
            <a:r>
              <a:rPr lang="en-US" altLang="zh-CN" sz="2400" dirty="0"/>
              <a:t>1</a:t>
            </a:r>
            <a:r>
              <a:rPr lang="zh-CN" altLang="en-US" sz="2400" dirty="0"/>
              <a:t>、职业 </a:t>
            </a:r>
            <a:endParaRPr lang="en-US" altLang="zh-CN" sz="2400" dirty="0" smtClean="0"/>
          </a:p>
          <a:p>
            <a:r>
              <a:rPr lang="zh-CN" altLang="en-US" sz="2400" dirty="0" smtClean="0"/>
              <a:t>①</a:t>
            </a:r>
            <a:r>
              <a:rPr lang="zh-CN" altLang="en-US" sz="2400" dirty="0"/>
              <a:t>含义： 职业是人们从事的相对稳定的、有经济收入的、专门类别的社会劳动，它是人们享有公民权利、承担公民义务与社会责任的重要体现。</a:t>
            </a:r>
            <a:endParaRPr lang="zh-CN" altLang="en-US" sz="2400" dirty="0"/>
          </a:p>
        </p:txBody>
      </p:sp>
      <p:pic>
        <p:nvPicPr>
          <p:cNvPr id="1028" name="Picture 4" descr="http://pica.nipic.com/2008-03-21/2008321101324648_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771800" y="3213640"/>
            <a:ext cx="3816424" cy="17543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矩形 8"/>
          <p:cNvSpPr/>
          <p:nvPr/>
        </p:nvSpPr>
        <p:spPr>
          <a:xfrm>
            <a:off x="307975" y="843558"/>
            <a:ext cx="3139001" cy="523220"/>
          </a:xfrm>
          <a:prstGeom prst="rect">
            <a:avLst/>
          </a:prstGeom>
        </p:spPr>
        <p:txBody>
          <a:bodyPr wrap="none">
            <a:spAutoFit/>
          </a:bodyPr>
          <a:lstStyle/>
          <a:p>
            <a:r>
              <a:rPr lang="zh-CN" altLang="en-US" sz="2800" b="1" dirty="0" smtClean="0"/>
              <a:t>二、</a:t>
            </a:r>
            <a:r>
              <a:rPr lang="zh-CN" altLang="en-US" sz="2800" b="1" dirty="0"/>
              <a:t> </a:t>
            </a:r>
            <a:r>
              <a:rPr lang="zh-CN" altLang="en-US" sz="2800" b="1" dirty="0" smtClean="0"/>
              <a:t>专业与专业群</a:t>
            </a:r>
            <a:endParaRPr lang="zh-CN" altLang="en-US" sz="2800" b="1" dirty="0"/>
          </a:p>
        </p:txBody>
      </p:sp>
      <p:sp>
        <p:nvSpPr>
          <p:cNvPr id="10" name="Rectangle 2"/>
          <p:cNvSpPr>
            <a:spLocks noChangeArrowheads="1"/>
          </p:cNvSpPr>
          <p:nvPr/>
        </p:nvSpPr>
        <p:spPr bwMode="auto">
          <a:xfrm>
            <a:off x="4067969" y="1855508"/>
            <a:ext cx="1152525" cy="2557763"/>
          </a:xfrm>
          <a:prstGeom prst="rect">
            <a:avLst/>
          </a:prstGeom>
        </p:spPr>
        <p:style>
          <a:lnRef idx="1">
            <a:schemeClr val="accent2"/>
          </a:lnRef>
          <a:fillRef idx="2">
            <a:schemeClr val="accent2"/>
          </a:fillRef>
          <a:effectRef idx="1">
            <a:schemeClr val="accent2"/>
          </a:effectRef>
          <a:fontRef idx="minor">
            <a:schemeClr val="dk1"/>
          </a:fontRef>
        </p:style>
        <p:txBody>
          <a:bodyPr wrap="none" anchor="ctr"/>
          <a:lstStyle/>
          <a:p>
            <a:pPr algn="ctr"/>
            <a:r>
              <a:rPr lang="zh-CN" altLang="en-US" sz="3200" b="1" dirty="0"/>
              <a:t>核</a:t>
            </a:r>
            <a:endParaRPr lang="zh-CN" altLang="en-US" sz="3200" b="1" dirty="0"/>
          </a:p>
          <a:p>
            <a:pPr algn="ctr"/>
            <a:r>
              <a:rPr lang="zh-CN" altLang="en-US" sz="3200" b="1" dirty="0"/>
              <a:t>心</a:t>
            </a:r>
            <a:endParaRPr lang="zh-CN" altLang="en-US" sz="3200" b="1" dirty="0"/>
          </a:p>
          <a:p>
            <a:pPr algn="ctr"/>
            <a:r>
              <a:rPr lang="zh-CN" altLang="en-US" sz="3200" b="1" dirty="0"/>
              <a:t>专</a:t>
            </a:r>
            <a:endParaRPr lang="zh-CN" altLang="en-US" sz="3200" b="1" dirty="0"/>
          </a:p>
          <a:p>
            <a:pPr algn="ctr"/>
            <a:r>
              <a:rPr lang="zh-CN" altLang="en-US" sz="3200" b="1" dirty="0" smtClean="0"/>
              <a:t>业</a:t>
            </a:r>
            <a:endParaRPr lang="en-US" altLang="zh-CN" sz="3200" dirty="0"/>
          </a:p>
        </p:txBody>
      </p:sp>
      <p:sp>
        <p:nvSpPr>
          <p:cNvPr id="14" name="Rectangle 3"/>
          <p:cNvSpPr>
            <a:spLocks noChangeArrowheads="1"/>
          </p:cNvSpPr>
          <p:nvPr/>
        </p:nvSpPr>
        <p:spPr bwMode="auto">
          <a:xfrm>
            <a:off x="2834995" y="2378808"/>
            <a:ext cx="1223962" cy="2016988"/>
          </a:xfrm>
          <a:prstGeom prst="rect">
            <a:avLst/>
          </a:prstGeom>
          <a:solidFill>
            <a:srgbClr val="FF00FF"/>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3200" b="1" dirty="0"/>
              <a:t>专</a:t>
            </a:r>
            <a:endParaRPr lang="zh-CN" altLang="en-US" sz="3200" b="1" dirty="0"/>
          </a:p>
          <a:p>
            <a:pPr algn="ctr"/>
            <a:r>
              <a:rPr lang="zh-CN" altLang="en-US" sz="3200" b="1" dirty="0"/>
              <a:t>业</a:t>
            </a:r>
            <a:endParaRPr lang="zh-CN" altLang="en-US" sz="3200" b="1" dirty="0"/>
          </a:p>
          <a:p>
            <a:pPr algn="ctr"/>
            <a:r>
              <a:rPr lang="en-US" altLang="zh-CN" sz="3200" b="1" dirty="0" smtClean="0"/>
              <a:t>1</a:t>
            </a:r>
            <a:endParaRPr lang="en-US" altLang="zh-CN" sz="1600" dirty="0"/>
          </a:p>
        </p:txBody>
      </p:sp>
      <p:sp>
        <p:nvSpPr>
          <p:cNvPr id="15" name="Rectangle 4"/>
          <p:cNvSpPr>
            <a:spLocks noChangeArrowheads="1"/>
          </p:cNvSpPr>
          <p:nvPr/>
        </p:nvSpPr>
        <p:spPr bwMode="auto">
          <a:xfrm>
            <a:off x="5219700" y="2504279"/>
            <a:ext cx="1223963" cy="1908992"/>
          </a:xfrm>
          <a:prstGeom prst="rect">
            <a:avLst/>
          </a:prstGeom>
          <a:solidFill>
            <a:srgbClr val="FF6600"/>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3200" b="1" dirty="0"/>
              <a:t>专</a:t>
            </a:r>
            <a:endParaRPr lang="zh-CN" altLang="en-US" sz="3200" b="1" dirty="0"/>
          </a:p>
          <a:p>
            <a:pPr algn="ctr"/>
            <a:r>
              <a:rPr lang="zh-CN" altLang="en-US" sz="3200" b="1" dirty="0"/>
              <a:t>业</a:t>
            </a:r>
            <a:endParaRPr lang="zh-CN" altLang="en-US" sz="3200" b="1" dirty="0"/>
          </a:p>
          <a:p>
            <a:pPr algn="ctr"/>
            <a:r>
              <a:rPr lang="en-US" altLang="zh-CN" sz="3200" b="1" dirty="0" smtClean="0"/>
              <a:t>2</a:t>
            </a:r>
            <a:endParaRPr lang="en-US" altLang="zh-CN" sz="1600" b="1" dirty="0"/>
          </a:p>
        </p:txBody>
      </p:sp>
      <p:sp>
        <p:nvSpPr>
          <p:cNvPr id="16" name="Rectangle 5"/>
          <p:cNvSpPr>
            <a:spLocks noChangeArrowheads="1"/>
          </p:cNvSpPr>
          <p:nvPr/>
        </p:nvSpPr>
        <p:spPr bwMode="auto">
          <a:xfrm>
            <a:off x="1620907" y="2850915"/>
            <a:ext cx="1223963" cy="1549269"/>
          </a:xfrm>
          <a:prstGeom prst="rect">
            <a:avLst/>
          </a:prstGeom>
          <a:solidFill>
            <a:srgbClr val="FFFF00"/>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400" b="1" dirty="0"/>
              <a:t>专</a:t>
            </a:r>
            <a:endParaRPr lang="zh-CN" altLang="en-US" sz="2400" b="1" dirty="0"/>
          </a:p>
          <a:p>
            <a:pPr algn="ctr"/>
            <a:r>
              <a:rPr lang="zh-CN" altLang="en-US" sz="2400" b="1" dirty="0"/>
              <a:t>业</a:t>
            </a:r>
            <a:endParaRPr lang="zh-CN" altLang="en-US" sz="2400" b="1" dirty="0"/>
          </a:p>
          <a:p>
            <a:pPr algn="ctr"/>
            <a:r>
              <a:rPr lang="en-US" altLang="zh-CN" sz="2400" b="1" dirty="0" smtClean="0"/>
              <a:t>3</a:t>
            </a:r>
            <a:endParaRPr lang="en-US" altLang="zh-CN" sz="1600" b="1" dirty="0"/>
          </a:p>
        </p:txBody>
      </p:sp>
      <p:sp>
        <p:nvSpPr>
          <p:cNvPr id="17" name="Rectangle 6"/>
          <p:cNvSpPr>
            <a:spLocks noChangeArrowheads="1"/>
          </p:cNvSpPr>
          <p:nvPr/>
        </p:nvSpPr>
        <p:spPr bwMode="auto">
          <a:xfrm>
            <a:off x="6443663" y="3049937"/>
            <a:ext cx="1223962" cy="1369010"/>
          </a:xfrm>
          <a:prstGeom prst="rect">
            <a:avLst/>
          </a:prstGeom>
          <a:solidFill>
            <a:srgbClr val="339966"/>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b="1" dirty="0"/>
              <a:t>。。。</a:t>
            </a:r>
            <a:endParaRPr lang="zh-CN" altLang="en-US" b="1" dirty="0"/>
          </a:p>
          <a:p>
            <a:pPr algn="ctr"/>
            <a:r>
              <a:rPr lang="zh-CN" altLang="en-US" b="1" dirty="0"/>
              <a:t>。。。</a:t>
            </a:r>
            <a:endParaRPr lang="zh-CN" altLang="en-US" b="1" dirty="0"/>
          </a:p>
          <a:p>
            <a:pPr algn="ctr"/>
            <a:endParaRPr lang="en-US" altLang="zh-CN" sz="1600" dirty="0"/>
          </a:p>
        </p:txBody>
      </p:sp>
      <p:sp>
        <p:nvSpPr>
          <p:cNvPr id="18" name="Rectangle 7"/>
          <p:cNvSpPr>
            <a:spLocks noChangeArrowheads="1"/>
          </p:cNvSpPr>
          <p:nvPr/>
        </p:nvSpPr>
        <p:spPr bwMode="auto">
          <a:xfrm>
            <a:off x="827584" y="4400184"/>
            <a:ext cx="7632848" cy="547830"/>
          </a:xfrm>
          <a:prstGeom prst="rect">
            <a:avLst/>
          </a:prstGeom>
        </p:spPr>
        <p:style>
          <a:lnRef idx="0">
            <a:schemeClr val="accent2"/>
          </a:lnRef>
          <a:fillRef idx="3">
            <a:schemeClr val="accent2"/>
          </a:fillRef>
          <a:effectRef idx="3">
            <a:schemeClr val="accent2"/>
          </a:effectRef>
          <a:fontRef idx="minor">
            <a:schemeClr val="lt1"/>
          </a:fontRef>
        </p:style>
        <p:txBody>
          <a:bodyPr wrap="none" anchor="ctr"/>
          <a:lstStyle/>
          <a:p>
            <a:pPr algn="ctr"/>
            <a:r>
              <a:rPr lang="zh-CN" altLang="en-US" sz="2000" b="1" dirty="0">
                <a:solidFill>
                  <a:schemeClr val="bg1"/>
                </a:solidFill>
              </a:rPr>
              <a:t>共同的行业或职业背景、共同的实验实训条件</a:t>
            </a:r>
            <a:r>
              <a:rPr lang="zh-CN" altLang="en-US" sz="2000" b="1" dirty="0" smtClean="0">
                <a:solidFill>
                  <a:schemeClr val="bg1"/>
                </a:solidFill>
              </a:rPr>
              <a:t>、共同</a:t>
            </a:r>
            <a:r>
              <a:rPr lang="zh-CN" altLang="en-US" sz="2000" b="1" dirty="0">
                <a:solidFill>
                  <a:schemeClr val="bg1"/>
                </a:solidFill>
              </a:rPr>
              <a:t>的</a:t>
            </a:r>
            <a:r>
              <a:rPr lang="zh-CN" altLang="en-US" sz="2000" b="1" dirty="0" smtClean="0">
                <a:solidFill>
                  <a:schemeClr val="bg1"/>
                </a:solidFill>
              </a:rPr>
              <a:t>师资</a:t>
            </a:r>
            <a:r>
              <a:rPr lang="en-US" altLang="zh-CN" sz="2000" b="1" dirty="0" smtClean="0">
                <a:solidFill>
                  <a:schemeClr val="bg1"/>
                </a:solidFill>
              </a:rPr>
              <a:t>……</a:t>
            </a:r>
            <a:endParaRPr lang="zh-CN" altLang="en-US" sz="2000" b="1" dirty="0">
              <a:solidFill>
                <a:schemeClr val="bg1"/>
              </a:solidFill>
            </a:endParaRPr>
          </a:p>
        </p:txBody>
      </p:sp>
      <p:sp>
        <p:nvSpPr>
          <p:cNvPr id="19" name="Rectangle 8"/>
          <p:cNvSpPr>
            <a:spLocks noChangeArrowheads="1"/>
          </p:cNvSpPr>
          <p:nvPr/>
        </p:nvSpPr>
        <p:spPr bwMode="auto">
          <a:xfrm>
            <a:off x="1475656" y="1393843"/>
            <a:ext cx="633670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a:r>
              <a:rPr lang="en-US" altLang="zh-CN" sz="2400"/>
              <a:t> </a:t>
            </a:r>
            <a:r>
              <a:rPr lang="zh-CN" altLang="en-US" sz="2400" b="1"/>
              <a:t>专业群建设是以专业建设为核心的资源整合</a:t>
            </a:r>
            <a:endParaRPr lang="zh-CN" altLang="en-US" sz="2400" b="1"/>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1+#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P spid="17"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矩形 1"/>
          <p:cNvSpPr/>
          <p:nvPr/>
        </p:nvSpPr>
        <p:spPr>
          <a:xfrm>
            <a:off x="274669" y="953656"/>
            <a:ext cx="2659702" cy="461665"/>
          </a:xfrm>
          <a:prstGeom prst="rect">
            <a:avLst/>
          </a:prstGeom>
        </p:spPr>
        <p:txBody>
          <a:bodyPr wrap="none">
            <a:spAutoFit/>
          </a:bodyPr>
          <a:lstStyle/>
          <a:p>
            <a:r>
              <a:rPr lang="zh-CN" altLang="en-US" sz="2400" b="1" dirty="0"/>
              <a:t>专业与专业群探索</a:t>
            </a:r>
            <a:endParaRPr lang="zh-CN" altLang="en-US" sz="2400" dirty="0"/>
          </a:p>
        </p:txBody>
      </p:sp>
      <p:sp>
        <p:nvSpPr>
          <p:cNvPr id="15" name="Rectangle 3"/>
          <p:cNvSpPr txBox="1">
            <a:spLocks noRot="1" noChangeArrowheads="1"/>
          </p:cNvSpPr>
          <p:nvPr/>
        </p:nvSpPr>
        <p:spPr>
          <a:xfrm>
            <a:off x="971600" y="1543924"/>
            <a:ext cx="7369175" cy="246275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smtClean="0"/>
              <a:t>学校开设的专业</a:t>
            </a:r>
            <a:endParaRPr lang="zh-CN" altLang="en-US" dirty="0" smtClean="0"/>
          </a:p>
          <a:p>
            <a:r>
              <a:rPr lang="zh-CN" altLang="en-US" dirty="0" smtClean="0"/>
              <a:t>我的专业</a:t>
            </a:r>
            <a:endParaRPr lang="zh-CN" altLang="en-US" dirty="0" smtClean="0"/>
          </a:p>
          <a:p>
            <a:r>
              <a:rPr lang="zh-CN" altLang="en-US" dirty="0" smtClean="0"/>
              <a:t>我的专业群</a:t>
            </a:r>
            <a:endParaRPr lang="zh-CN" altLang="en-US" dirty="0" smtClean="0"/>
          </a:p>
          <a:p>
            <a:r>
              <a:rPr lang="zh-CN" altLang="en-US" dirty="0" smtClean="0"/>
              <a:t>我的选择</a:t>
            </a:r>
            <a:endParaRPr lang="zh-CN" altLang="en-US" dirty="0"/>
          </a:p>
        </p:txBody>
      </p:sp>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矩形 3"/>
          <p:cNvSpPr/>
          <p:nvPr/>
        </p:nvSpPr>
        <p:spPr>
          <a:xfrm>
            <a:off x="431842" y="973386"/>
            <a:ext cx="3262432" cy="461665"/>
          </a:xfrm>
          <a:prstGeom prst="rect">
            <a:avLst/>
          </a:prstGeom>
        </p:spPr>
        <p:txBody>
          <a:bodyPr wrap="none">
            <a:spAutoFit/>
          </a:bodyPr>
          <a:lstStyle/>
          <a:p>
            <a:r>
              <a:rPr lang="zh-CN" altLang="en-US" sz="2400" b="1" dirty="0"/>
              <a:t>三、职业与专业的关系</a:t>
            </a:r>
            <a:endParaRPr lang="zh-CN" altLang="en-US" sz="2400" b="1" dirty="0"/>
          </a:p>
        </p:txBody>
      </p:sp>
      <p:sp>
        <p:nvSpPr>
          <p:cNvPr id="5" name="矩形 4"/>
          <p:cNvSpPr/>
          <p:nvPr/>
        </p:nvSpPr>
        <p:spPr>
          <a:xfrm>
            <a:off x="683568" y="1799010"/>
            <a:ext cx="7848872" cy="2308324"/>
          </a:xfrm>
          <a:prstGeom prst="rect">
            <a:avLst/>
          </a:prstGeom>
        </p:spPr>
        <p:txBody>
          <a:bodyPr wrap="square">
            <a:spAutoFit/>
          </a:bodyPr>
          <a:lstStyle/>
          <a:p>
            <a:pPr>
              <a:lnSpc>
                <a:spcPct val="150000"/>
              </a:lnSpc>
            </a:pPr>
            <a:r>
              <a:rPr lang="zh-CN" altLang="en-US" sz="2400" dirty="0"/>
              <a:t>①</a:t>
            </a:r>
            <a:r>
              <a:rPr lang="zh-CN" altLang="en-US" sz="2400" dirty="0" smtClean="0"/>
              <a:t>区别</a:t>
            </a:r>
            <a:r>
              <a:rPr lang="en-US" altLang="zh-CN" sz="2400" dirty="0" smtClean="0"/>
              <a:t>:</a:t>
            </a:r>
            <a:r>
              <a:rPr lang="zh-CN" altLang="en-US" sz="2400" dirty="0"/>
              <a:t> 职业是工作门类 专业是学习门类 </a:t>
            </a:r>
            <a:endParaRPr lang="en-US" altLang="zh-CN" sz="2400" dirty="0" smtClean="0"/>
          </a:p>
          <a:p>
            <a:pPr>
              <a:lnSpc>
                <a:spcPct val="150000"/>
              </a:lnSpc>
            </a:pPr>
            <a:r>
              <a:rPr lang="en-US" altLang="zh-CN" sz="2400" dirty="0"/>
              <a:t> </a:t>
            </a:r>
            <a:r>
              <a:rPr lang="en-US" altLang="zh-CN" sz="2400" dirty="0" smtClean="0"/>
              <a:t>              </a:t>
            </a:r>
            <a:r>
              <a:rPr lang="zh-CN" altLang="en-US" sz="2400" dirty="0" smtClean="0"/>
              <a:t>专业是课程的组织形式，职业是谋生的基本手段</a:t>
            </a:r>
            <a:endParaRPr lang="en-US" altLang="zh-CN" sz="2400" dirty="0" smtClean="0"/>
          </a:p>
          <a:p>
            <a:pPr>
              <a:lnSpc>
                <a:spcPct val="150000"/>
              </a:lnSpc>
            </a:pPr>
            <a:r>
              <a:rPr lang="zh-CN" altLang="en-US" sz="2400" dirty="0" smtClean="0"/>
              <a:t>②</a:t>
            </a:r>
            <a:r>
              <a:rPr lang="zh-CN" altLang="en-US" sz="2400" dirty="0"/>
              <a:t> </a:t>
            </a:r>
            <a:r>
              <a:rPr lang="zh-CN" altLang="en-US" sz="2400" dirty="0" smtClean="0"/>
              <a:t>联系</a:t>
            </a:r>
            <a:r>
              <a:rPr lang="en-US" altLang="zh-CN" sz="2400" dirty="0" smtClean="0"/>
              <a:t>:</a:t>
            </a:r>
            <a:r>
              <a:rPr lang="zh-CN" altLang="en-US" sz="2400" dirty="0"/>
              <a:t> 职业需要专业知识与技能支撑，专业需要职业</a:t>
            </a:r>
            <a:r>
              <a:rPr lang="zh-CN" altLang="en-US" sz="2400" dirty="0" smtClean="0"/>
              <a:t>注  入</a:t>
            </a:r>
            <a:r>
              <a:rPr lang="zh-CN" altLang="en-US" sz="2400" dirty="0"/>
              <a:t>活力。</a:t>
            </a:r>
            <a:endParaRPr lang="zh-CN" altLang="en-US" sz="2400" dirty="0"/>
          </a:p>
        </p:txBody>
      </p:sp>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矩形 3"/>
          <p:cNvSpPr/>
          <p:nvPr/>
        </p:nvSpPr>
        <p:spPr>
          <a:xfrm>
            <a:off x="283192" y="881053"/>
            <a:ext cx="3881191"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altLang="zh-CN" sz="2400" dirty="0"/>
              <a:t>21</a:t>
            </a:r>
            <a:r>
              <a:rPr lang="zh-CN" altLang="en-US" sz="2400" dirty="0"/>
              <a:t>世纪中国社会的主导职业</a:t>
            </a:r>
            <a:endParaRPr lang="zh-CN" altLang="en-US" sz="2400" dirty="0"/>
          </a:p>
        </p:txBody>
      </p:sp>
      <p:sp>
        <p:nvSpPr>
          <p:cNvPr id="14" name="Rectangle 3"/>
          <p:cNvSpPr txBox="1">
            <a:spLocks noRot="1" noChangeArrowheads="1"/>
          </p:cNvSpPr>
          <p:nvPr/>
        </p:nvSpPr>
        <p:spPr>
          <a:xfrm>
            <a:off x="1273959" y="1342718"/>
            <a:ext cx="3167062" cy="3886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2800" b="1" dirty="0" smtClean="0">
                <a:solidFill>
                  <a:srgbClr val="FF0066"/>
                </a:solidFill>
              </a:rPr>
              <a:t>会计</a:t>
            </a:r>
            <a:endParaRPr lang="zh-CN" altLang="en-US" sz="2800" b="1" dirty="0" smtClean="0">
              <a:solidFill>
                <a:srgbClr val="FF0066"/>
              </a:solidFill>
            </a:endParaRPr>
          </a:p>
          <a:p>
            <a:r>
              <a:rPr lang="zh-CN" altLang="en-US" sz="2800" b="1" dirty="0" smtClean="0">
                <a:solidFill>
                  <a:srgbClr val="FF0066"/>
                </a:solidFill>
              </a:rPr>
              <a:t>计算机</a:t>
            </a:r>
            <a:endParaRPr lang="zh-CN" altLang="en-US" sz="2800" b="1" dirty="0" smtClean="0">
              <a:solidFill>
                <a:srgbClr val="FF0066"/>
              </a:solidFill>
            </a:endParaRPr>
          </a:p>
          <a:p>
            <a:r>
              <a:rPr lang="zh-CN" altLang="en-US" sz="2800" b="1" dirty="0" smtClean="0">
                <a:solidFill>
                  <a:srgbClr val="FF0066"/>
                </a:solidFill>
              </a:rPr>
              <a:t>软件开发</a:t>
            </a:r>
            <a:endParaRPr lang="zh-CN" altLang="en-US" sz="2800" b="1" dirty="0" smtClean="0">
              <a:solidFill>
                <a:srgbClr val="FF0066"/>
              </a:solidFill>
            </a:endParaRPr>
          </a:p>
          <a:p>
            <a:r>
              <a:rPr lang="zh-CN" altLang="en-US" sz="2800" b="1" dirty="0" smtClean="0">
                <a:solidFill>
                  <a:srgbClr val="FF0066"/>
                </a:solidFill>
              </a:rPr>
              <a:t>环保</a:t>
            </a:r>
            <a:endParaRPr lang="zh-CN" altLang="en-US" sz="2800" b="1" dirty="0" smtClean="0">
              <a:solidFill>
                <a:srgbClr val="FF0066"/>
              </a:solidFill>
            </a:endParaRPr>
          </a:p>
          <a:p>
            <a:r>
              <a:rPr lang="zh-CN" altLang="en-US" sz="2800" b="1" dirty="0" smtClean="0">
                <a:solidFill>
                  <a:srgbClr val="FF0066"/>
                </a:solidFill>
              </a:rPr>
              <a:t>健康与保健医药</a:t>
            </a:r>
            <a:endParaRPr lang="zh-CN" altLang="en-US" sz="2800" b="1" dirty="0" smtClean="0">
              <a:solidFill>
                <a:srgbClr val="FF0066"/>
              </a:solidFill>
            </a:endParaRPr>
          </a:p>
          <a:p>
            <a:r>
              <a:rPr lang="zh-CN" altLang="en-US" sz="2800" b="1" dirty="0" smtClean="0">
                <a:solidFill>
                  <a:srgbClr val="FF0066"/>
                </a:solidFill>
              </a:rPr>
              <a:t>咨询服务</a:t>
            </a:r>
            <a:endParaRPr lang="zh-CN" altLang="en-US" sz="2800" b="1" dirty="0" smtClean="0">
              <a:solidFill>
                <a:srgbClr val="FF0066"/>
              </a:solidFill>
            </a:endParaRPr>
          </a:p>
          <a:p>
            <a:r>
              <a:rPr lang="zh-CN" altLang="en-US" sz="2800" b="1" dirty="0" smtClean="0">
                <a:solidFill>
                  <a:srgbClr val="FF0066"/>
                </a:solidFill>
              </a:rPr>
              <a:t>保险</a:t>
            </a:r>
            <a:endParaRPr lang="zh-CN" altLang="en-US" sz="2800" b="1" dirty="0">
              <a:solidFill>
                <a:srgbClr val="FF0066"/>
              </a:solidFill>
            </a:endParaRPr>
          </a:p>
        </p:txBody>
      </p:sp>
      <p:sp>
        <p:nvSpPr>
          <p:cNvPr id="16" name="Rectangle 4"/>
          <p:cNvSpPr txBox="1">
            <a:spLocks noRot="1" noChangeArrowheads="1"/>
          </p:cNvSpPr>
          <p:nvPr/>
        </p:nvSpPr>
        <p:spPr>
          <a:xfrm>
            <a:off x="5004048" y="1342718"/>
            <a:ext cx="3313113" cy="3886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2800" b="1" dirty="0" smtClean="0">
                <a:solidFill>
                  <a:srgbClr val="FF0066"/>
                </a:solidFill>
              </a:rPr>
              <a:t>法律</a:t>
            </a:r>
            <a:endParaRPr lang="zh-CN" altLang="en-US" sz="2800" b="1" dirty="0" smtClean="0">
              <a:solidFill>
                <a:srgbClr val="FF0066"/>
              </a:solidFill>
            </a:endParaRPr>
          </a:p>
          <a:p>
            <a:r>
              <a:rPr lang="zh-CN" altLang="en-US" sz="2800" b="1" dirty="0" smtClean="0">
                <a:solidFill>
                  <a:srgbClr val="FF0066"/>
                </a:solidFill>
              </a:rPr>
              <a:t>公关与服务</a:t>
            </a:r>
            <a:endParaRPr lang="zh-CN" altLang="en-US" sz="2800" b="1" dirty="0" smtClean="0">
              <a:solidFill>
                <a:srgbClr val="FF0066"/>
              </a:solidFill>
            </a:endParaRPr>
          </a:p>
          <a:p>
            <a:r>
              <a:rPr lang="zh-CN" altLang="en-US" sz="2800" b="1" dirty="0" smtClean="0">
                <a:solidFill>
                  <a:srgbClr val="FF0066"/>
                </a:solidFill>
              </a:rPr>
              <a:t>市场营销</a:t>
            </a:r>
            <a:endParaRPr lang="zh-CN" altLang="en-US" sz="2800" b="1" dirty="0" smtClean="0">
              <a:solidFill>
                <a:srgbClr val="FF0066"/>
              </a:solidFill>
            </a:endParaRPr>
          </a:p>
          <a:p>
            <a:r>
              <a:rPr lang="zh-CN" altLang="en-US" sz="2800" b="1" dirty="0" smtClean="0">
                <a:solidFill>
                  <a:srgbClr val="FF0066"/>
                </a:solidFill>
              </a:rPr>
              <a:t>生命科学</a:t>
            </a:r>
            <a:endParaRPr lang="zh-CN" altLang="en-US" sz="2800" b="1" dirty="0" smtClean="0">
              <a:solidFill>
                <a:srgbClr val="FF0066"/>
              </a:solidFill>
            </a:endParaRPr>
          </a:p>
          <a:p>
            <a:r>
              <a:rPr lang="zh-CN" altLang="en-US" sz="2800" b="1" dirty="0" smtClean="0">
                <a:solidFill>
                  <a:srgbClr val="FF0066"/>
                </a:solidFill>
              </a:rPr>
              <a:t>咨询与社会工作</a:t>
            </a:r>
            <a:endParaRPr lang="zh-CN" altLang="en-US" sz="2800" b="1" dirty="0" smtClean="0">
              <a:solidFill>
                <a:srgbClr val="FF0066"/>
              </a:solidFill>
            </a:endParaRPr>
          </a:p>
          <a:p>
            <a:r>
              <a:rPr lang="zh-CN" altLang="en-US" sz="2800" b="1" dirty="0" smtClean="0">
                <a:solidFill>
                  <a:srgbClr val="FF0066"/>
                </a:solidFill>
              </a:rPr>
              <a:t>旅游管理与服务</a:t>
            </a:r>
            <a:endParaRPr lang="zh-CN" altLang="en-US" sz="2800" b="1" dirty="0" smtClean="0">
              <a:solidFill>
                <a:srgbClr val="FF0066"/>
              </a:solidFill>
            </a:endParaRPr>
          </a:p>
          <a:p>
            <a:r>
              <a:rPr lang="zh-CN" altLang="en-US" sz="2800" b="1" dirty="0" smtClean="0">
                <a:solidFill>
                  <a:srgbClr val="FF0066"/>
                </a:solidFill>
              </a:rPr>
              <a:t>人力资源管理</a:t>
            </a:r>
            <a:endParaRPr lang="zh-CN" altLang="en-US" sz="2800" b="1" dirty="0">
              <a:solidFill>
                <a:srgbClr val="FF0066"/>
              </a:solidFill>
            </a:endParaRPr>
          </a:p>
        </p:txBody>
      </p:sp>
    </p:spTree>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Rectangle 4"/>
          <p:cNvSpPr txBox="1">
            <a:spLocks noRot="1" noChangeArrowheads="1"/>
          </p:cNvSpPr>
          <p:nvPr/>
        </p:nvSpPr>
        <p:spPr>
          <a:xfrm>
            <a:off x="1115616" y="1208650"/>
            <a:ext cx="6991350" cy="1981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mtClean="0">
                <a:solidFill>
                  <a:srgbClr val="FF0066"/>
                </a:solidFill>
              </a:rPr>
              <a:t>在</a:t>
            </a:r>
            <a:r>
              <a:rPr lang="en-US" altLang="zh-CN" smtClean="0">
                <a:solidFill>
                  <a:srgbClr val="FF0066"/>
                </a:solidFill>
              </a:rPr>
              <a:t>21</a:t>
            </a:r>
            <a:r>
              <a:rPr lang="zh-CN" altLang="en-US" smtClean="0">
                <a:solidFill>
                  <a:srgbClr val="FF0066"/>
                </a:solidFill>
              </a:rPr>
              <a:t>世纪，人类将处在一个无固定化职业的社会</a:t>
            </a:r>
            <a:endParaRPr lang="zh-CN" altLang="en-US" dirty="0">
              <a:solidFill>
                <a:srgbClr val="FF0066"/>
              </a:solidFill>
            </a:endParaRPr>
          </a:p>
        </p:txBody>
      </p:sp>
      <p:sp>
        <p:nvSpPr>
          <p:cNvPr id="16" name="Rectangle 5"/>
          <p:cNvSpPr txBox="1">
            <a:spLocks noRot="1" noChangeArrowheads="1"/>
          </p:cNvSpPr>
          <p:nvPr/>
        </p:nvSpPr>
        <p:spPr>
          <a:xfrm>
            <a:off x="3214608" y="2931790"/>
            <a:ext cx="5186362" cy="1676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dirty="0" smtClean="0"/>
              <a:t>--------</a:t>
            </a:r>
            <a:r>
              <a:rPr lang="zh-CN" altLang="en-US" dirty="0" smtClean="0"/>
              <a:t>美国全球最大的新闻机构</a:t>
            </a:r>
            <a:r>
              <a:rPr lang="en-US" altLang="zh-CN" dirty="0" smtClean="0"/>
              <a:t>CNN</a:t>
            </a:r>
            <a:r>
              <a:rPr lang="zh-CN" altLang="en-US" dirty="0" smtClean="0"/>
              <a:t>报道</a:t>
            </a:r>
            <a:endParaRPr lang="zh-CN" altLang="en-US" dirty="0"/>
          </a:p>
        </p:txBody>
      </p:sp>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矩形 1"/>
          <p:cNvSpPr/>
          <p:nvPr/>
        </p:nvSpPr>
        <p:spPr>
          <a:xfrm>
            <a:off x="755576" y="1133331"/>
            <a:ext cx="6336704" cy="2031325"/>
          </a:xfrm>
          <a:prstGeom prst="rect">
            <a:avLst/>
          </a:prstGeom>
        </p:spPr>
        <p:txBody>
          <a:bodyPr wrap="square">
            <a:spAutoFit/>
          </a:bodyPr>
          <a:lstStyle/>
          <a:p>
            <a:pPr>
              <a:lnSpc>
                <a:spcPct val="150000"/>
              </a:lnSpc>
            </a:pPr>
            <a:r>
              <a:rPr lang="zh-CN" altLang="en-US" sz="2800" b="1" dirty="0"/>
              <a:t>练习 </a:t>
            </a:r>
            <a:r>
              <a:rPr lang="zh-CN" altLang="en-US" sz="2800" b="1" dirty="0" smtClean="0"/>
              <a:t>：</a:t>
            </a:r>
            <a:endParaRPr lang="en-US" altLang="zh-CN" sz="2800" b="1" dirty="0" smtClean="0"/>
          </a:p>
          <a:p>
            <a:pPr>
              <a:lnSpc>
                <a:spcPct val="150000"/>
              </a:lnSpc>
            </a:pPr>
            <a:r>
              <a:rPr lang="zh-CN" altLang="en-US" sz="2800" b="1" dirty="0"/>
              <a:t> </a:t>
            </a:r>
            <a:r>
              <a:rPr lang="en-US" altLang="zh-CN" sz="2800" b="1" dirty="0"/>
              <a:t>1</a:t>
            </a:r>
            <a:r>
              <a:rPr lang="zh-CN" altLang="en-US" sz="2800" b="1" dirty="0"/>
              <a:t>、你所学习的专业和对应的岗位 </a:t>
            </a:r>
            <a:endParaRPr lang="en-US" altLang="zh-CN" sz="2800" b="1" dirty="0" smtClean="0"/>
          </a:p>
          <a:p>
            <a:pPr>
              <a:lnSpc>
                <a:spcPct val="150000"/>
              </a:lnSpc>
            </a:pPr>
            <a:r>
              <a:rPr lang="en-US" altLang="zh-CN" sz="2800" b="1" dirty="0" smtClean="0"/>
              <a:t> 2</a:t>
            </a:r>
            <a:r>
              <a:rPr lang="zh-CN" altLang="en-US" sz="2800" b="1" dirty="0"/>
              <a:t>、本专业的职业资格证书</a:t>
            </a:r>
            <a:endParaRPr lang="zh-CN" altLang="en-US" sz="2800" b="1" dirty="0"/>
          </a:p>
        </p:txBody>
      </p:sp>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矩形 3"/>
          <p:cNvSpPr/>
          <p:nvPr/>
        </p:nvSpPr>
        <p:spPr>
          <a:xfrm>
            <a:off x="683568" y="993213"/>
            <a:ext cx="7776864" cy="646331"/>
          </a:xfrm>
          <a:prstGeom prst="rect">
            <a:avLst/>
          </a:prstGeom>
        </p:spPr>
        <p:txBody>
          <a:bodyPr wrap="square">
            <a:spAutoFit/>
          </a:bodyPr>
          <a:lstStyle/>
          <a:p>
            <a:r>
              <a:rPr lang="zh-CN" altLang="en-US" dirty="0"/>
              <a:t>★收集注册会计师证、高级讲师证、会计证、电算化证、珠算证、普通话证、英语等级证、会计继续教育证等进行实物教学，让同学们感受不同证书。</a:t>
            </a:r>
            <a:endParaRPr lang="zh-CN" altLang="en-US" dirty="0"/>
          </a:p>
        </p:txBody>
      </p:sp>
      <p:pic>
        <p:nvPicPr>
          <p:cNvPr id="1026" name="Picture 2" descr="http://c.hiphotos.baidu.com/zhidao/pic/item/902397dda144ad34eb770985d0a20cf430ad85ec.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0164" y="1950083"/>
            <a:ext cx="1835692" cy="25655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ig5.china.com/gate/big5/px.thea.cn/Public/Upload/Uploadfiles/image/994769/20131021144250_23662.jpg"/>
          <p:cNvPicPr>
            <a:picLocks noChangeAspect="1" noChangeArrowheads="1"/>
          </p:cNvPicPr>
          <p:nvPr/>
        </p:nvPicPr>
        <p:blipFill rotWithShape="1">
          <a:blip r:embed="rId2">
            <a:extLst>
              <a:ext uri="{28A0092B-C50C-407E-A947-70E740481C1C}">
                <a14:useLocalDpi xmlns:a14="http://schemas.microsoft.com/office/drawing/2010/main" val="0"/>
              </a:ext>
            </a:extLst>
          </a:blip>
          <a:srcRect l="16511" r="14723" b="2231"/>
          <a:stretch>
            <a:fillRect/>
          </a:stretch>
        </p:blipFill>
        <p:spPr bwMode="auto">
          <a:xfrm>
            <a:off x="2538028" y="1950083"/>
            <a:ext cx="1804504" cy="25655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photo.365.com/attachment/46948c329574/p25b7i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340" y="1950084"/>
            <a:ext cx="1873554" cy="25655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g2.xue163.com/sh.yuloo.com/zhuanti/wlkj/images/yangzha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50082"/>
            <a:ext cx="1869574" cy="2565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TextBox 1"/>
          <p:cNvSpPr txBox="1"/>
          <p:nvPr/>
        </p:nvSpPr>
        <p:spPr>
          <a:xfrm>
            <a:off x="172545" y="948589"/>
            <a:ext cx="1743745" cy="461665"/>
          </a:xfrm>
          <a:prstGeom prst="rect">
            <a:avLst/>
          </a:prstGeom>
          <a:noFill/>
        </p:spPr>
        <p:txBody>
          <a:bodyPr wrap="square" rtlCol="0">
            <a:spAutoFit/>
          </a:bodyPr>
          <a:lstStyle/>
          <a:p>
            <a:r>
              <a:rPr lang="zh-CN" altLang="en-US" sz="2400" smtClean="0"/>
              <a:t>拓展：</a:t>
            </a:r>
            <a:endParaRPr lang="zh-CN" altLang="en-US" sz="2400"/>
          </a:p>
        </p:txBody>
      </p:sp>
      <p:sp>
        <p:nvSpPr>
          <p:cNvPr id="5" name="矩形 4"/>
          <p:cNvSpPr/>
          <p:nvPr/>
        </p:nvSpPr>
        <p:spPr>
          <a:xfrm>
            <a:off x="611560" y="1463754"/>
            <a:ext cx="7992888" cy="2585323"/>
          </a:xfrm>
          <a:prstGeom prst="rect">
            <a:avLst/>
          </a:prstGeom>
        </p:spPr>
        <p:txBody>
          <a:bodyPr wrap="square">
            <a:spAutoFit/>
          </a:bodyPr>
          <a:lstStyle/>
          <a:p>
            <a:r>
              <a:rPr lang="zh-CN" altLang="en-US" dirty="0" smtClean="0"/>
              <a:t>         国家</a:t>
            </a:r>
            <a:r>
              <a:rPr lang="zh-CN" altLang="en-US" dirty="0"/>
              <a:t>劳动保障部每年都会向社会公布一批新职业，这些新兴职业犹如朝阳，灿烂生辉，更重要的是：前程无量。这些新兴职业常常有着时尚魅惑的名字</a:t>
            </a:r>
            <a:r>
              <a:rPr lang="zh-CN" altLang="en-US" dirty="0" smtClean="0"/>
              <a:t>，它们</a:t>
            </a:r>
            <a:r>
              <a:rPr lang="zh-CN" altLang="en-US" dirty="0"/>
              <a:t>主要集中在现代服务业，涉及管理、策划创意、设计、分析和制作等工作</a:t>
            </a:r>
            <a:r>
              <a:rPr lang="zh-CN" altLang="en-US" dirty="0" smtClean="0"/>
              <a:t>。</a:t>
            </a:r>
            <a:endParaRPr lang="en-US" altLang="zh-CN" dirty="0" smtClean="0"/>
          </a:p>
          <a:p>
            <a:r>
              <a:rPr lang="zh-CN" altLang="en-US" dirty="0" smtClean="0"/>
              <a:t>        其</a:t>
            </a:r>
            <a:r>
              <a:rPr lang="zh-CN" altLang="en-US" dirty="0"/>
              <a:t>对从业人员的共同要求是：既要有较高的理论知识素养和文化程度，也要有较强的动手能力，其中相当部分职业还必须建立在丰富的实践经验基础之上，也就是说，有些新兴职业，并不是揣一</a:t>
            </a:r>
            <a:r>
              <a:rPr lang="zh-CN" altLang="en-US" dirty="0" smtClean="0"/>
              <a:t>张毕业</a:t>
            </a:r>
            <a:r>
              <a:rPr lang="zh-CN" altLang="en-US" dirty="0"/>
              <a:t>证一踏入社会就可以做的，而是要在社会上历练几年方能有所成就。但不管怎么说，专业是个基础，挑个能够入门新兴职业的好专业，是开创美好人生重要的一步！  下面，就让我们一齐来对新兴职业一个一个地数！</a:t>
            </a:r>
            <a:endParaRPr lang="zh-CN" altLang="en-US" dirty="0"/>
          </a:p>
        </p:txBody>
      </p:sp>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矩形 3"/>
          <p:cNvSpPr/>
          <p:nvPr/>
        </p:nvSpPr>
        <p:spPr>
          <a:xfrm>
            <a:off x="300268" y="995125"/>
            <a:ext cx="8440489" cy="3600986"/>
          </a:xfrm>
          <a:prstGeom prst="rect">
            <a:avLst/>
          </a:prstGeom>
        </p:spPr>
        <p:txBody>
          <a:bodyPr wrap="square">
            <a:spAutoFit/>
          </a:bodyPr>
          <a:lstStyle/>
          <a:p>
            <a:r>
              <a:rPr lang="en-US" altLang="zh-CN" sz="2800" dirty="0"/>
              <a:t>No.1 </a:t>
            </a:r>
            <a:r>
              <a:rPr lang="zh-CN" altLang="en-US" sz="2800" dirty="0"/>
              <a:t>商务策划师</a:t>
            </a:r>
            <a:r>
              <a:rPr lang="zh-CN" altLang="en-US" sz="2000" dirty="0"/>
              <a:t>  </a:t>
            </a:r>
            <a:endParaRPr lang="en-US" altLang="zh-CN" sz="2000" dirty="0" smtClean="0"/>
          </a:p>
          <a:p>
            <a:r>
              <a:rPr lang="zh-CN" altLang="en-US" sz="2000" dirty="0" smtClean="0"/>
              <a:t>        </a:t>
            </a:r>
            <a:r>
              <a:rPr lang="zh-CN" altLang="en-US" sz="2000" b="1" dirty="0" smtClean="0">
                <a:solidFill>
                  <a:srgbClr val="FF0000"/>
                </a:solidFill>
              </a:rPr>
              <a:t>做</a:t>
            </a:r>
            <a:r>
              <a:rPr lang="zh-CN" altLang="en-US" sz="2000" b="1" dirty="0">
                <a:solidFill>
                  <a:srgbClr val="FF0000"/>
                </a:solidFill>
              </a:rPr>
              <a:t>什么：</a:t>
            </a:r>
            <a:r>
              <a:rPr lang="zh-CN" altLang="en-US" sz="2000" dirty="0"/>
              <a:t>应用科学的思维和方法，对以赢利为目的的社会经济组织的整体活动或某一方面活动进行系统、科学的创造构思、谋划和设计。  </a:t>
            </a:r>
            <a:endParaRPr lang="en-US" altLang="zh-CN" sz="2000" dirty="0" smtClean="0"/>
          </a:p>
          <a:p>
            <a:r>
              <a:rPr lang="zh-CN" altLang="en-US" sz="2000" dirty="0" smtClean="0"/>
              <a:t>        </a:t>
            </a:r>
            <a:r>
              <a:rPr lang="zh-CN" altLang="en-US" sz="2000" b="1" dirty="0">
                <a:solidFill>
                  <a:srgbClr val="FF0000"/>
                </a:solidFill>
              </a:rPr>
              <a:t>对应专业分析：</a:t>
            </a:r>
            <a:r>
              <a:rPr lang="zh-CN" altLang="en-US" sz="2000" dirty="0"/>
              <a:t>这个职业对综合素质的要求比较高，对生产、管理、广告、营销、公关、新闻等都要有所了解，整体策划能力、运作能力、操盘能力，都非常讲究，而且企业会比较注重商务策划师是否有成功案例。做这个行业，需要有大量的从业经验，往往得从营销、广告这些基层工作做起。如果是从商学院科班出身的话，将更具备一定的先天优势，市场营销、广告学、公共关系学、工商管理、工程管理等专业，都比较适合做这个职业。还有一些设有营销方向的理工科、管理类、新闻类专业，由于综合性较强，因此学习这些专业也比较适合从事这个职业。</a:t>
            </a:r>
            <a:endParaRPr lang="zh-CN" altLang="en-US" sz="2000" dirty="0"/>
          </a:p>
        </p:txBody>
      </p:sp>
    </p:spTree>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矩形 1"/>
          <p:cNvSpPr/>
          <p:nvPr/>
        </p:nvSpPr>
        <p:spPr>
          <a:xfrm>
            <a:off x="899592" y="1002090"/>
            <a:ext cx="7488832" cy="2985433"/>
          </a:xfrm>
          <a:prstGeom prst="rect">
            <a:avLst/>
          </a:prstGeom>
        </p:spPr>
        <p:txBody>
          <a:bodyPr wrap="square">
            <a:spAutoFit/>
          </a:bodyPr>
          <a:lstStyle/>
          <a:p>
            <a:r>
              <a:rPr lang="en-US" altLang="zh-CN" sz="2800" dirty="0"/>
              <a:t>No.2 </a:t>
            </a:r>
            <a:r>
              <a:rPr lang="zh-CN" altLang="en-US" sz="2800" dirty="0"/>
              <a:t>会展策划</a:t>
            </a:r>
            <a:r>
              <a:rPr lang="zh-CN" altLang="en-US" sz="2800" dirty="0" smtClean="0"/>
              <a:t>师</a:t>
            </a:r>
            <a:endParaRPr lang="en-US" altLang="zh-CN" sz="2800" dirty="0" smtClean="0"/>
          </a:p>
          <a:p>
            <a:r>
              <a:rPr lang="zh-CN" altLang="en-US" sz="2000" b="1" dirty="0" smtClean="0">
                <a:solidFill>
                  <a:srgbClr val="FF0000"/>
                </a:solidFill>
              </a:rPr>
              <a:t>        做</a:t>
            </a:r>
            <a:r>
              <a:rPr lang="zh-CN" altLang="en-US" sz="2000" b="1" dirty="0">
                <a:solidFill>
                  <a:srgbClr val="FF0000"/>
                </a:solidFill>
              </a:rPr>
              <a:t>什么：</a:t>
            </a:r>
            <a:r>
              <a:rPr lang="zh-CN" altLang="en-US" sz="2000" dirty="0"/>
              <a:t>会展项目的市场调研、进行项目立项、招商、招展、预算与运营管理等方案的策划，项目销售以及现场运营管理。  </a:t>
            </a:r>
            <a:endParaRPr lang="en-US" altLang="zh-CN" sz="2000" dirty="0" smtClean="0"/>
          </a:p>
          <a:p>
            <a:r>
              <a:rPr lang="zh-CN" altLang="en-US" sz="2000" b="1" dirty="0" smtClean="0">
                <a:solidFill>
                  <a:srgbClr val="FF0000"/>
                </a:solidFill>
              </a:rPr>
              <a:t>        对应</a:t>
            </a:r>
            <a:r>
              <a:rPr lang="zh-CN" altLang="en-US" sz="2000" b="1" dirty="0">
                <a:solidFill>
                  <a:srgbClr val="FF0000"/>
                </a:solidFill>
              </a:rPr>
              <a:t>专业分析：</a:t>
            </a:r>
            <a:r>
              <a:rPr lang="zh-CN" altLang="en-US" sz="2000" dirty="0"/>
              <a:t>这个行业对应的专业很明确，就是近年来一些高校设立的会展经济与管理、会展艺术与技术专业等。同时，这也是一个对综合素质要求很高的行业，所以，市场营销、工程管理，乃至衍生出的做布景的美术设计，做文案的中文、新闻，做广告、搞招商的广告学等专业，都能够凭着悟性和整合能力分一杯羹。</a:t>
            </a:r>
            <a:endParaRPr lang="zh-CN" altLang="en-US" sz="2000" dirty="0"/>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Rectangle 3"/>
          <p:cNvSpPr txBox="1">
            <a:spLocks noChangeArrowheads="1"/>
          </p:cNvSpPr>
          <p:nvPr/>
        </p:nvSpPr>
        <p:spPr>
          <a:xfrm>
            <a:off x="179388" y="990600"/>
            <a:ext cx="8569325" cy="359737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buFont typeface="Wingdings" pitchFamily="2" charset="2"/>
              <a:buNone/>
            </a:pPr>
            <a:r>
              <a:rPr lang="en-US" altLang="zh-CN" sz="2000" dirty="0" smtClean="0">
                <a:solidFill>
                  <a:srgbClr val="6600CC"/>
                </a:solidFill>
                <a:ea typeface="宋体" charset="-122"/>
              </a:rPr>
              <a:t>            </a:t>
            </a:r>
            <a:r>
              <a:rPr lang="zh-CN" altLang="en-US" sz="1800" b="1" dirty="0" smtClean="0">
                <a:latin typeface="黑体" pitchFamily="2" charset="-122"/>
                <a:ea typeface="黑体" pitchFamily="2" charset="-122"/>
              </a:rPr>
              <a:t>英国</a:t>
            </a:r>
            <a:r>
              <a:rPr lang="en-US" altLang="zh-CN" sz="1800" b="1" dirty="0" smtClean="0">
                <a:latin typeface="黑体" pitchFamily="2" charset="-122"/>
                <a:ea typeface="黑体" pitchFamily="2" charset="-122"/>
              </a:rPr>
              <a:t>《</a:t>
            </a:r>
            <a:r>
              <a:rPr lang="zh-CN" altLang="en-US" sz="1800" b="1" dirty="0" smtClean="0">
                <a:latin typeface="黑体" pitchFamily="2" charset="-122"/>
                <a:ea typeface="黑体" pitchFamily="2" charset="-122"/>
              </a:rPr>
              <a:t>太阳报</a:t>
            </a:r>
            <a:r>
              <a:rPr lang="en-US" altLang="zh-CN" sz="1800" b="1" dirty="0" smtClean="0">
                <a:latin typeface="黑体" pitchFamily="2" charset="-122"/>
                <a:ea typeface="黑体" pitchFamily="2" charset="-122"/>
              </a:rPr>
              <a:t>》</a:t>
            </a:r>
            <a:r>
              <a:rPr lang="zh-CN" altLang="en-US" sz="1800" b="1" dirty="0" smtClean="0">
                <a:latin typeface="黑体" pitchFamily="2" charset="-122"/>
                <a:ea typeface="黑体" pitchFamily="2" charset="-122"/>
              </a:rPr>
              <a:t>曾以</a:t>
            </a:r>
            <a:r>
              <a:rPr lang="zh-CN" altLang="en-US" sz="1800" b="1" dirty="0" smtClean="0">
                <a:latin typeface="Arial"/>
                <a:ea typeface="黑体" pitchFamily="2" charset="-122"/>
              </a:rPr>
              <a:t>“</a:t>
            </a:r>
            <a:r>
              <a:rPr lang="zh-CN" altLang="en-US" sz="1800" b="1" dirty="0" smtClean="0">
                <a:latin typeface="黑体" pitchFamily="2" charset="-122"/>
                <a:ea typeface="黑体" pitchFamily="2" charset="-122"/>
              </a:rPr>
              <a:t>什么样的人最快乐</a:t>
            </a:r>
            <a:r>
              <a:rPr lang="zh-CN" altLang="en-US" sz="1800" b="1" dirty="0" smtClean="0">
                <a:latin typeface="Arial"/>
                <a:ea typeface="黑体" pitchFamily="2" charset="-122"/>
              </a:rPr>
              <a:t>”</a:t>
            </a:r>
            <a:r>
              <a:rPr lang="zh-CN" altLang="en-US" sz="1800" b="1" dirty="0" smtClean="0">
                <a:latin typeface="黑体" pitchFamily="2" charset="-122"/>
                <a:ea typeface="黑体" pitchFamily="2" charset="-122"/>
              </a:rPr>
              <a:t>为题，举办了一次有奖征答活动，从应征的八万封来信中评出四个最佳答案：</a:t>
            </a:r>
            <a:endParaRPr lang="zh-CN" altLang="en-US" sz="1800" b="1" dirty="0" smtClean="0">
              <a:latin typeface="黑体" pitchFamily="2" charset="-122"/>
              <a:ea typeface="黑体" pitchFamily="2" charset="-122"/>
            </a:endParaRPr>
          </a:p>
          <a:p>
            <a:pPr>
              <a:spcBef>
                <a:spcPct val="0"/>
              </a:spcBef>
              <a:buFont typeface="Wingdings" pitchFamily="2" charset="2"/>
              <a:buNone/>
            </a:pPr>
            <a:r>
              <a:rPr lang="zh-CN" altLang="en-US" sz="1800" b="1" dirty="0" smtClean="0">
                <a:latin typeface="黑体" pitchFamily="2" charset="-122"/>
                <a:ea typeface="黑体" pitchFamily="2" charset="-122"/>
              </a:rPr>
              <a:t>       </a:t>
            </a:r>
            <a:r>
              <a:rPr lang="en-US" altLang="zh-CN" sz="1800" b="1" dirty="0" smtClean="0">
                <a:latin typeface="黑体" pitchFamily="2" charset="-122"/>
                <a:ea typeface="黑体" pitchFamily="2" charset="-122"/>
              </a:rPr>
              <a:t>1</a:t>
            </a:r>
            <a:r>
              <a:rPr lang="zh-CN" altLang="en-US" sz="1800" b="1" dirty="0" smtClean="0">
                <a:latin typeface="黑体" pitchFamily="2" charset="-122"/>
                <a:ea typeface="黑体" pitchFamily="2" charset="-122"/>
              </a:rPr>
              <a:t>、作品刚刚完成，吹着口哨欣赏自己作品的艺术家；</a:t>
            </a:r>
            <a:endParaRPr lang="zh-CN" altLang="en-US" sz="1800" b="1" dirty="0" smtClean="0">
              <a:latin typeface="黑体" pitchFamily="2" charset="-122"/>
              <a:ea typeface="黑体" pitchFamily="2" charset="-122"/>
            </a:endParaRPr>
          </a:p>
          <a:p>
            <a:pPr>
              <a:spcBef>
                <a:spcPct val="0"/>
              </a:spcBef>
              <a:buFont typeface="Wingdings" pitchFamily="2" charset="2"/>
              <a:buNone/>
            </a:pPr>
            <a:r>
              <a:rPr lang="zh-CN" altLang="en-US" sz="1800" b="1" dirty="0" smtClean="0">
                <a:latin typeface="黑体" pitchFamily="2" charset="-122"/>
                <a:ea typeface="黑体" pitchFamily="2" charset="-122"/>
              </a:rPr>
              <a:t>       </a:t>
            </a:r>
            <a:r>
              <a:rPr lang="en-US" altLang="zh-CN" sz="1800" b="1" dirty="0" smtClean="0">
                <a:latin typeface="黑体" pitchFamily="2" charset="-122"/>
                <a:ea typeface="黑体" pitchFamily="2" charset="-122"/>
              </a:rPr>
              <a:t>2</a:t>
            </a:r>
            <a:r>
              <a:rPr lang="zh-CN" altLang="en-US" sz="1800" b="1" dirty="0" smtClean="0">
                <a:latin typeface="黑体" pitchFamily="2" charset="-122"/>
                <a:ea typeface="黑体" pitchFamily="2" charset="-122"/>
              </a:rPr>
              <a:t>、正在用沙子筑城堡的儿童；</a:t>
            </a:r>
            <a:endParaRPr lang="zh-CN" altLang="en-US" sz="1800" b="1" dirty="0" smtClean="0">
              <a:latin typeface="黑体" pitchFamily="2" charset="-122"/>
              <a:ea typeface="黑体" pitchFamily="2" charset="-122"/>
            </a:endParaRPr>
          </a:p>
          <a:p>
            <a:pPr>
              <a:spcBef>
                <a:spcPct val="0"/>
              </a:spcBef>
              <a:buFont typeface="Wingdings" pitchFamily="2" charset="2"/>
              <a:buNone/>
            </a:pPr>
            <a:r>
              <a:rPr lang="zh-CN" altLang="en-US" sz="1800" b="1" dirty="0" smtClean="0">
                <a:latin typeface="黑体" pitchFamily="2" charset="-122"/>
                <a:ea typeface="黑体" pitchFamily="2" charset="-122"/>
              </a:rPr>
              <a:t>       </a:t>
            </a:r>
            <a:r>
              <a:rPr lang="en-US" altLang="zh-CN" sz="1800" b="1" dirty="0" smtClean="0">
                <a:latin typeface="黑体" pitchFamily="2" charset="-122"/>
                <a:ea typeface="黑体" pitchFamily="2" charset="-122"/>
              </a:rPr>
              <a:t>3</a:t>
            </a:r>
            <a:r>
              <a:rPr lang="zh-CN" altLang="en-US" sz="1800" b="1" dirty="0" smtClean="0">
                <a:latin typeface="黑体" pitchFamily="2" charset="-122"/>
                <a:ea typeface="黑体" pitchFamily="2" charset="-122"/>
              </a:rPr>
              <a:t>、为婴儿洗澡的母亲；</a:t>
            </a:r>
            <a:endParaRPr lang="zh-CN" altLang="en-US" sz="1800" b="1" dirty="0" smtClean="0">
              <a:latin typeface="黑体" pitchFamily="2" charset="-122"/>
              <a:ea typeface="黑体" pitchFamily="2" charset="-122"/>
            </a:endParaRPr>
          </a:p>
          <a:p>
            <a:pPr>
              <a:spcBef>
                <a:spcPct val="0"/>
              </a:spcBef>
              <a:buFont typeface="Wingdings" pitchFamily="2" charset="2"/>
              <a:buNone/>
            </a:pPr>
            <a:r>
              <a:rPr lang="zh-CN" altLang="en-US" sz="1800" b="1" dirty="0" smtClean="0">
                <a:latin typeface="黑体" pitchFamily="2" charset="-122"/>
                <a:ea typeface="黑体" pitchFamily="2" charset="-122"/>
              </a:rPr>
              <a:t>       </a:t>
            </a:r>
            <a:r>
              <a:rPr lang="en-US" altLang="zh-CN" sz="1800" b="1" dirty="0" smtClean="0">
                <a:latin typeface="黑体" pitchFamily="2" charset="-122"/>
                <a:ea typeface="黑体" pitchFamily="2" charset="-122"/>
              </a:rPr>
              <a:t>4</a:t>
            </a:r>
            <a:r>
              <a:rPr lang="zh-CN" altLang="en-US" sz="1800" b="1" dirty="0" smtClean="0">
                <a:latin typeface="黑体" pitchFamily="2" charset="-122"/>
                <a:ea typeface="黑体" pitchFamily="2" charset="-122"/>
              </a:rPr>
              <a:t>、千辛万苦开刀后，终于挽救了危重病人的外科医生。</a:t>
            </a:r>
            <a:endParaRPr lang="zh-CN" altLang="en-US" sz="1800" b="1" dirty="0" smtClean="0">
              <a:latin typeface="黑体" pitchFamily="2" charset="-122"/>
              <a:ea typeface="黑体" pitchFamily="2" charset="-122"/>
            </a:endParaRPr>
          </a:p>
          <a:p>
            <a:pPr>
              <a:spcBef>
                <a:spcPct val="0"/>
              </a:spcBef>
              <a:buFont typeface="Wingdings" pitchFamily="2" charset="2"/>
              <a:buNone/>
            </a:pPr>
            <a:r>
              <a:rPr lang="zh-CN" altLang="en-US" sz="2000" b="1" dirty="0" smtClean="0">
                <a:solidFill>
                  <a:srgbClr val="FF3300"/>
                </a:solidFill>
                <a:ea typeface="华文中宋" pitchFamily="2" charset="-122"/>
              </a:rPr>
              <a:t>            </a:t>
            </a:r>
            <a:r>
              <a:rPr lang="zh-CN" altLang="en-US" sz="1800" b="1" dirty="0" smtClean="0">
                <a:solidFill>
                  <a:srgbClr val="FF3300"/>
                </a:solidFill>
                <a:ea typeface="华文中宋" pitchFamily="2" charset="-122"/>
              </a:rPr>
              <a:t>从第一个答案中，我们知道：要使自己成为快乐的人，必须工作，有工作，就会使人快乐；</a:t>
            </a:r>
            <a:endParaRPr lang="zh-CN" altLang="en-US" sz="1800" b="1" dirty="0" smtClean="0">
              <a:solidFill>
                <a:srgbClr val="FF3300"/>
              </a:solidFill>
              <a:ea typeface="华文中宋" pitchFamily="2" charset="-122"/>
            </a:endParaRPr>
          </a:p>
          <a:p>
            <a:pPr>
              <a:spcBef>
                <a:spcPct val="0"/>
              </a:spcBef>
              <a:buFont typeface="Wingdings" pitchFamily="2" charset="2"/>
              <a:buNone/>
            </a:pPr>
            <a:r>
              <a:rPr lang="zh-CN" altLang="en-US" sz="1800" dirty="0" smtClean="0">
                <a:solidFill>
                  <a:srgbClr val="6600CC"/>
                </a:solidFill>
                <a:latin typeface="华文中宋" pitchFamily="2" charset="-122"/>
                <a:ea typeface="华文中宋" pitchFamily="2" charset="-122"/>
              </a:rPr>
              <a:t>         </a:t>
            </a:r>
            <a:r>
              <a:rPr lang="zh-CN" altLang="en-US" sz="1800" b="1" dirty="0" smtClean="0">
                <a:latin typeface="华文中宋" pitchFamily="2" charset="-122"/>
                <a:ea typeface="华文中宋" pitchFamily="2" charset="-122"/>
              </a:rPr>
              <a:t>第二个答案告诉我们，要学会快乐，必须充满想象，对未来充满希望；</a:t>
            </a:r>
            <a:endParaRPr lang="zh-CN" altLang="en-US" sz="1800" b="1" dirty="0" smtClean="0">
              <a:latin typeface="华文中宋" pitchFamily="2" charset="-122"/>
              <a:ea typeface="华文中宋" pitchFamily="2" charset="-122"/>
            </a:endParaRPr>
          </a:p>
          <a:p>
            <a:pPr>
              <a:spcBef>
                <a:spcPct val="0"/>
              </a:spcBef>
              <a:buFont typeface="Wingdings" pitchFamily="2" charset="2"/>
              <a:buNone/>
            </a:pPr>
            <a:r>
              <a:rPr lang="zh-CN" altLang="en-US" sz="1800" b="1" dirty="0" smtClean="0">
                <a:latin typeface="华文中宋" pitchFamily="2" charset="-122"/>
                <a:ea typeface="华文中宋" pitchFamily="2" charset="-122"/>
              </a:rPr>
              <a:t>         第三个答案告诉我们，要学会快乐，一定要心中有爱</a:t>
            </a:r>
            <a:r>
              <a:rPr lang="en-US" altLang="zh-CN" sz="1800" b="1" dirty="0" smtClean="0">
                <a:latin typeface="华文中宋" pitchFamily="2" charset="-122"/>
                <a:ea typeface="华文中宋" pitchFamily="2" charset="-122"/>
              </a:rPr>
              <a:t>——</a:t>
            </a:r>
            <a:r>
              <a:rPr lang="zh-CN" altLang="en-US" sz="1800" b="1" dirty="0" smtClean="0">
                <a:latin typeface="华文中宋" pitchFamily="2" charset="-122"/>
                <a:ea typeface="华文中宋" pitchFamily="2" charset="-122"/>
              </a:rPr>
              <a:t>那种无私的、不计报酬的爱；</a:t>
            </a:r>
            <a:endParaRPr lang="zh-CN" altLang="en-US" sz="1800" b="1" dirty="0" smtClean="0">
              <a:latin typeface="华文中宋" pitchFamily="2" charset="-122"/>
              <a:ea typeface="华文中宋" pitchFamily="2" charset="-122"/>
            </a:endParaRPr>
          </a:p>
          <a:p>
            <a:pPr>
              <a:spcBef>
                <a:spcPct val="0"/>
              </a:spcBef>
              <a:buFont typeface="Wingdings" pitchFamily="2" charset="2"/>
              <a:buNone/>
            </a:pPr>
            <a:r>
              <a:rPr lang="zh-CN" altLang="en-US" sz="1800" b="1" dirty="0" smtClean="0">
                <a:latin typeface="华文中宋" pitchFamily="2" charset="-122"/>
                <a:ea typeface="华文中宋" pitchFamily="2" charset="-122"/>
              </a:rPr>
              <a:t>         第四个答案告诉我们，要学会快乐，一定要有助人为乐的品德和能力。</a:t>
            </a:r>
            <a:endParaRPr lang="zh-CN" altLang="en-US" sz="1800" b="1" dirty="0">
              <a:latin typeface="华文中宋" pitchFamily="2" charset="-122"/>
              <a:ea typeface="华文中宋"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linds(horizontal)">
                                      <p:cBhvr>
                                        <p:cTn id="10" dur="500"/>
                                        <p:tgtEl>
                                          <p:spTgt spid="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blinds(horizontal)">
                                      <p:cBhvr>
                                        <p:cTn id="13" dur="500"/>
                                        <p:tgtEl>
                                          <p:spTgt spid="9">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blinds(horizontal)">
                                      <p:cBhvr>
                                        <p:cTn id="16" dur="500"/>
                                        <p:tgtEl>
                                          <p:spTgt spid="9">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blinds(horizontal)">
                                      <p:cBhvr>
                                        <p:cTn id="19" dur="500"/>
                                        <p:tgtEl>
                                          <p:spTgt spid="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wipe(down)">
                                      <p:cBhvr>
                                        <p:cTn id="24" dur="500"/>
                                        <p:tgtEl>
                                          <p:spTgt spid="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blinds(horizontal)">
                                      <p:cBhvr>
                                        <p:cTn id="29" dur="500"/>
                                        <p:tgtEl>
                                          <p:spTgt spid="9">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blinds(horizontal)">
                                      <p:cBhvr>
                                        <p:cTn id="32" dur="500"/>
                                        <p:tgtEl>
                                          <p:spTgt spid="9">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blinds(horizontal)">
                                      <p:cBhvr>
                                        <p:cTn id="35"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矩形 1"/>
          <p:cNvSpPr/>
          <p:nvPr/>
        </p:nvSpPr>
        <p:spPr>
          <a:xfrm>
            <a:off x="899592" y="1002090"/>
            <a:ext cx="7488832" cy="3293209"/>
          </a:xfrm>
          <a:prstGeom prst="rect">
            <a:avLst/>
          </a:prstGeom>
        </p:spPr>
        <p:txBody>
          <a:bodyPr wrap="square">
            <a:spAutoFit/>
          </a:bodyPr>
          <a:lstStyle/>
          <a:p>
            <a:r>
              <a:rPr lang="en-US" altLang="zh-CN" sz="2800" dirty="0"/>
              <a:t>No.3 </a:t>
            </a:r>
            <a:r>
              <a:rPr lang="zh-CN" altLang="en-US" sz="2800" dirty="0"/>
              <a:t>数字视频</a:t>
            </a:r>
            <a:r>
              <a:rPr lang="en-US" altLang="zh-CN" sz="2800" dirty="0"/>
              <a:t>(DV)</a:t>
            </a:r>
            <a:r>
              <a:rPr lang="zh-CN" altLang="en-US" sz="2800" dirty="0"/>
              <a:t>策划</a:t>
            </a:r>
            <a:r>
              <a:rPr lang="zh-CN" altLang="en-US" sz="2800" dirty="0" smtClean="0"/>
              <a:t>制作</a:t>
            </a:r>
            <a:endParaRPr lang="en-US" altLang="zh-CN" sz="2800" dirty="0" smtClean="0"/>
          </a:p>
          <a:p>
            <a:r>
              <a:rPr lang="zh-CN" altLang="en-US" sz="2000" b="1" dirty="0" smtClean="0">
                <a:solidFill>
                  <a:srgbClr val="FF0000"/>
                </a:solidFill>
              </a:rPr>
              <a:t>        做</a:t>
            </a:r>
            <a:r>
              <a:rPr lang="zh-CN" altLang="en-US" sz="2000" b="1" dirty="0">
                <a:solidFill>
                  <a:srgbClr val="FF0000"/>
                </a:solidFill>
              </a:rPr>
              <a:t>什么：</a:t>
            </a:r>
            <a:r>
              <a:rPr lang="en-US" altLang="zh-CN" sz="2000" dirty="0"/>
              <a:t>DV</a:t>
            </a:r>
            <a:r>
              <a:rPr lang="zh-CN" altLang="en-US" sz="2000" dirty="0"/>
              <a:t>节目策划、视频拍摄、视音频编辑合成、</a:t>
            </a:r>
            <a:r>
              <a:rPr lang="en-US" altLang="zh-CN" sz="2000" dirty="0"/>
              <a:t>DV</a:t>
            </a:r>
            <a:r>
              <a:rPr lang="zh-CN" altLang="en-US" sz="2000" dirty="0"/>
              <a:t>剪辑、</a:t>
            </a:r>
            <a:r>
              <a:rPr lang="en-US" altLang="zh-CN" sz="2000" dirty="0"/>
              <a:t>DV</a:t>
            </a:r>
            <a:r>
              <a:rPr lang="zh-CN" altLang="en-US" sz="2000" dirty="0"/>
              <a:t>影片输出与刻录等。  </a:t>
            </a:r>
            <a:endParaRPr lang="en-US" altLang="zh-CN" sz="2000" dirty="0" smtClean="0"/>
          </a:p>
          <a:p>
            <a:r>
              <a:rPr lang="en-US" altLang="zh-CN" sz="2000" b="1" dirty="0">
                <a:solidFill>
                  <a:srgbClr val="FF0000"/>
                </a:solidFill>
              </a:rPr>
              <a:t> </a:t>
            </a:r>
            <a:r>
              <a:rPr lang="en-US" altLang="zh-CN" sz="2000" b="1" dirty="0" smtClean="0">
                <a:solidFill>
                  <a:srgbClr val="FF0000"/>
                </a:solidFill>
              </a:rPr>
              <a:t>       </a:t>
            </a:r>
            <a:r>
              <a:rPr lang="zh-CN" altLang="en-US" sz="2000" b="1" dirty="0" smtClean="0">
                <a:solidFill>
                  <a:srgbClr val="FF0000"/>
                </a:solidFill>
              </a:rPr>
              <a:t>对应</a:t>
            </a:r>
            <a:r>
              <a:rPr lang="zh-CN" altLang="en-US" sz="2000" b="1" dirty="0">
                <a:solidFill>
                  <a:srgbClr val="FF0000"/>
                </a:solidFill>
              </a:rPr>
              <a:t>专业分析：</a:t>
            </a:r>
            <a:r>
              <a:rPr lang="en-US" altLang="zh-CN" sz="2000" dirty="0"/>
              <a:t>DV</a:t>
            </a:r>
            <a:r>
              <a:rPr lang="zh-CN" altLang="en-US" sz="2000" dirty="0"/>
              <a:t>的有声有色决定了这是一个近于艺术行业的职业。</a:t>
            </a:r>
            <a:r>
              <a:rPr lang="en-US" altLang="zh-CN" sz="2000" dirty="0"/>
              <a:t>DV</a:t>
            </a:r>
            <a:r>
              <a:rPr lang="zh-CN" altLang="en-US" sz="2000" dirty="0"/>
              <a:t>策划制作通常是由</a:t>
            </a:r>
            <a:r>
              <a:rPr lang="en-US" altLang="zh-CN" sz="2000" dirty="0"/>
              <a:t>DV</a:t>
            </a:r>
            <a:r>
              <a:rPr lang="zh-CN" altLang="en-US" sz="2000" dirty="0"/>
              <a:t>制作各个环节中的专业技术人员成长而来，摄影、多媒体技术、电教、录音艺术、舞美设计等专业。实际上，要完成一个好的</a:t>
            </a:r>
            <a:r>
              <a:rPr lang="en-US" altLang="zh-CN" sz="2000" dirty="0"/>
              <a:t>DV</a:t>
            </a:r>
            <a:r>
              <a:rPr lang="zh-CN" altLang="en-US" sz="2000" dirty="0"/>
              <a:t>作品，还需要涉及影视制作各方面的知识，如影视编导知识和</a:t>
            </a:r>
            <a:r>
              <a:rPr lang="en-US" altLang="zh-CN" sz="2000" dirty="0"/>
              <a:t>DV</a:t>
            </a:r>
            <a:r>
              <a:rPr lang="zh-CN" altLang="en-US" sz="2000" dirty="0"/>
              <a:t>节目策划、</a:t>
            </a:r>
            <a:r>
              <a:rPr lang="en-US" altLang="zh-CN" sz="2000" dirty="0"/>
              <a:t>DV</a:t>
            </a:r>
            <a:r>
              <a:rPr lang="zh-CN" altLang="en-US" sz="2000" dirty="0"/>
              <a:t>摄像技术和灯光技术知识等，不过，只要参与这行，做熟了，加之头脑灵活，就大可以运作一整套策划方案。</a:t>
            </a:r>
            <a:endParaRPr lang="zh-CN" altLang="en-US" sz="1600" dirty="0"/>
          </a:p>
        </p:txBody>
      </p:sp>
    </p:spTree>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矩形 1"/>
          <p:cNvSpPr/>
          <p:nvPr/>
        </p:nvSpPr>
        <p:spPr>
          <a:xfrm>
            <a:off x="899592" y="1002090"/>
            <a:ext cx="7488832" cy="3600986"/>
          </a:xfrm>
          <a:prstGeom prst="rect">
            <a:avLst/>
          </a:prstGeom>
        </p:spPr>
        <p:txBody>
          <a:bodyPr wrap="square">
            <a:spAutoFit/>
          </a:bodyPr>
          <a:lstStyle/>
          <a:p>
            <a:r>
              <a:rPr lang="en-US" altLang="zh-CN" sz="2800" dirty="0"/>
              <a:t>No.4 </a:t>
            </a:r>
            <a:r>
              <a:rPr lang="zh-CN" altLang="en-US" sz="2800" dirty="0"/>
              <a:t>景观</a:t>
            </a:r>
            <a:r>
              <a:rPr lang="zh-CN" altLang="en-US" sz="2800" dirty="0" smtClean="0"/>
              <a:t>设计师</a:t>
            </a:r>
            <a:endParaRPr lang="en-US" altLang="zh-CN" sz="2800" dirty="0" smtClean="0"/>
          </a:p>
          <a:p>
            <a:r>
              <a:rPr lang="zh-CN" altLang="en-US" sz="2000" b="1" dirty="0" smtClean="0">
                <a:solidFill>
                  <a:srgbClr val="FF0000"/>
                </a:solidFill>
              </a:rPr>
              <a:t>        做</a:t>
            </a:r>
            <a:r>
              <a:rPr lang="zh-CN" altLang="en-US" sz="2000" b="1" dirty="0">
                <a:solidFill>
                  <a:srgbClr val="FF0000"/>
                </a:solidFill>
              </a:rPr>
              <a:t>什么：</a:t>
            </a:r>
            <a:r>
              <a:rPr lang="zh-CN" altLang="en-US" sz="2000" dirty="0"/>
              <a:t>运用专业知识及技能，从事景观规划设计、园林绿化规划建设、室外空间环境创造和景观资源保护等方面的工作。  </a:t>
            </a:r>
            <a:endParaRPr lang="en-US" altLang="zh-CN" sz="2000" dirty="0" smtClean="0"/>
          </a:p>
          <a:p>
            <a:r>
              <a:rPr lang="zh-CN" altLang="en-US" sz="2000" b="1" dirty="0" smtClean="0">
                <a:solidFill>
                  <a:srgbClr val="FF0000"/>
                </a:solidFill>
              </a:rPr>
              <a:t>         对应</a:t>
            </a:r>
            <a:r>
              <a:rPr lang="zh-CN" altLang="en-US" sz="2000" b="1" dirty="0">
                <a:solidFill>
                  <a:srgbClr val="FF0000"/>
                </a:solidFill>
              </a:rPr>
              <a:t>专业分析：</a:t>
            </a:r>
            <a:r>
              <a:rPr lang="zh-CN" altLang="en-US" sz="2000" dirty="0"/>
              <a:t>其传统的对应专业是园林，而在近年来，景观设计在现代建筑、城市规划、道路交通中所占的地位越来越重，一些院校开始在园林专业增设风景园林景观设计方向，或是直接设置风景园林专业。城市规划、资源环境与城市规划管理、环境艺术对园林方面的内容亦有学习。名称相类的园艺专业，虽然学习内容大为不同，但由于花卉种植与园林景观关系密切，有心向这行发展可以通过辅修达到目的。生态学、植物学与园林一样，属于近亲，可望通过辅修入行。</a:t>
            </a:r>
            <a:endParaRPr lang="zh-CN" altLang="en-US" sz="1200" dirty="0"/>
          </a:p>
        </p:txBody>
      </p:sp>
    </p:spTree>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矩形 1"/>
          <p:cNvSpPr/>
          <p:nvPr/>
        </p:nvSpPr>
        <p:spPr>
          <a:xfrm>
            <a:off x="539552" y="916680"/>
            <a:ext cx="8064896" cy="4216539"/>
          </a:xfrm>
          <a:prstGeom prst="rect">
            <a:avLst/>
          </a:prstGeom>
        </p:spPr>
        <p:txBody>
          <a:bodyPr wrap="square">
            <a:spAutoFit/>
          </a:bodyPr>
          <a:lstStyle/>
          <a:p>
            <a:r>
              <a:rPr lang="en-US" altLang="zh-CN" sz="2800" dirty="0"/>
              <a:t>No.5 </a:t>
            </a:r>
            <a:r>
              <a:rPr lang="zh-CN" altLang="en-US" sz="2800" dirty="0"/>
              <a:t>模具</a:t>
            </a:r>
            <a:r>
              <a:rPr lang="zh-CN" altLang="en-US" sz="2800" dirty="0" smtClean="0"/>
              <a:t>设计师</a:t>
            </a:r>
            <a:endParaRPr lang="en-US" altLang="zh-CN" sz="2800" dirty="0" smtClean="0"/>
          </a:p>
          <a:p>
            <a:r>
              <a:rPr lang="zh-CN" altLang="en-US" sz="2000" b="1" dirty="0" smtClean="0">
                <a:solidFill>
                  <a:srgbClr val="FF0000"/>
                </a:solidFill>
              </a:rPr>
              <a:t>        做</a:t>
            </a:r>
            <a:r>
              <a:rPr lang="zh-CN" altLang="en-US" sz="2000" b="1" dirty="0">
                <a:solidFill>
                  <a:srgbClr val="FF0000"/>
                </a:solidFill>
              </a:rPr>
              <a:t>什么：</a:t>
            </a:r>
            <a:r>
              <a:rPr lang="zh-CN" altLang="en-US" sz="2000" dirty="0"/>
              <a:t>从事企业模具的数字化设计，包括型腔模与冷冲模，在传统模具设计的基础上，应用数字化设计工具，提高模具设计质量，缩短模具设计周期等方面的工作</a:t>
            </a:r>
            <a:r>
              <a:rPr lang="zh-CN" altLang="en-US" sz="2000" dirty="0" smtClean="0"/>
              <a:t>。</a:t>
            </a:r>
            <a:endParaRPr lang="en-US" altLang="zh-CN" sz="2000" dirty="0" smtClean="0"/>
          </a:p>
          <a:p>
            <a:r>
              <a:rPr lang="zh-CN" altLang="en-US" sz="2000" b="1" dirty="0" smtClean="0">
                <a:solidFill>
                  <a:srgbClr val="FF0000"/>
                </a:solidFill>
              </a:rPr>
              <a:t>        对应</a:t>
            </a:r>
            <a:r>
              <a:rPr lang="zh-CN" altLang="en-US" sz="2000" b="1" dirty="0">
                <a:solidFill>
                  <a:srgbClr val="FF0000"/>
                </a:solidFill>
              </a:rPr>
              <a:t>专业分析：</a:t>
            </a:r>
            <a:r>
              <a:rPr lang="zh-CN" altLang="en-US" sz="2000" dirty="0"/>
              <a:t>模具设计在专科</a:t>
            </a:r>
            <a:r>
              <a:rPr lang="en-US" altLang="zh-CN" sz="2000" dirty="0"/>
              <a:t>(</a:t>
            </a:r>
            <a:r>
              <a:rPr lang="zh-CN" altLang="en-US" sz="2000" dirty="0"/>
              <a:t>高职</a:t>
            </a:r>
            <a:r>
              <a:rPr lang="en-US" altLang="zh-CN" sz="2000" dirty="0"/>
              <a:t>)</a:t>
            </a:r>
            <a:r>
              <a:rPr lang="zh-CN" altLang="en-US" sz="2000" dirty="0"/>
              <a:t>院校中出现频率很高，在教育部</a:t>
            </a:r>
            <a:r>
              <a:rPr lang="en-US" altLang="zh-CN" sz="2000" dirty="0"/>
              <a:t>2004</a:t>
            </a:r>
            <a:r>
              <a:rPr lang="zh-CN" altLang="en-US" sz="2000" dirty="0"/>
              <a:t>年颁布的“全国普通高等学校本科专业目录”中没有。这是一个集理工与技工于一体的热门专业。但是，在本科专业里面，有的院校在机械设计制造及其自动化专业开设模具设计方向，其直接对应的专业则是材料成型及控制工程，这个专业在一些学校会细分为焊接工艺与设备方向、铸造工艺与设备方向、金属压力加工方向，毕业生在工业生产第一线从事热加工领域方面的工作。对于追求产品外形时尚优美的企业来说，工业设计专业是模具设计师培养的“摇篮”，他们一方面具备良好的机械专业知识，另一方面拥有灵敏的艺术触觉。  </a:t>
            </a:r>
            <a:endParaRPr lang="zh-CN" altLang="en-US" sz="1050" dirty="0"/>
          </a:p>
        </p:txBody>
      </p:sp>
    </p:spTree>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矩形 1"/>
          <p:cNvSpPr/>
          <p:nvPr/>
        </p:nvSpPr>
        <p:spPr>
          <a:xfrm>
            <a:off x="539552" y="916680"/>
            <a:ext cx="8064896" cy="3693319"/>
          </a:xfrm>
          <a:prstGeom prst="rect">
            <a:avLst/>
          </a:prstGeom>
        </p:spPr>
        <p:txBody>
          <a:bodyPr wrap="square">
            <a:spAutoFit/>
          </a:bodyPr>
          <a:lstStyle/>
          <a:p>
            <a:r>
              <a:rPr lang="en-US" altLang="zh-CN" dirty="0"/>
              <a:t>No.6 </a:t>
            </a:r>
            <a:r>
              <a:rPr lang="zh-CN" altLang="en-US" dirty="0"/>
              <a:t>建筑模型设计制作</a:t>
            </a:r>
            <a:r>
              <a:rPr lang="zh-CN" altLang="en-US" dirty="0" smtClean="0"/>
              <a:t>员</a:t>
            </a:r>
            <a:endParaRPr lang="en-US" altLang="zh-CN" dirty="0" smtClean="0"/>
          </a:p>
          <a:p>
            <a:r>
              <a:rPr lang="en-US" altLang="zh-CN" dirty="0"/>
              <a:t>No.7 </a:t>
            </a:r>
            <a:r>
              <a:rPr lang="zh-CN" altLang="en-US" dirty="0"/>
              <a:t>家具</a:t>
            </a:r>
            <a:r>
              <a:rPr lang="zh-CN" altLang="en-US" dirty="0" smtClean="0"/>
              <a:t>设计师</a:t>
            </a:r>
            <a:endParaRPr lang="en-US" altLang="zh-CN" dirty="0" smtClean="0"/>
          </a:p>
          <a:p>
            <a:r>
              <a:rPr lang="en-US" altLang="zh-CN" dirty="0"/>
              <a:t>No.8 </a:t>
            </a:r>
            <a:r>
              <a:rPr lang="zh-CN" altLang="en-US" dirty="0"/>
              <a:t>动画绘制</a:t>
            </a:r>
            <a:r>
              <a:rPr lang="zh-CN" altLang="en-US" dirty="0" smtClean="0"/>
              <a:t>员</a:t>
            </a:r>
            <a:endParaRPr lang="en-US" altLang="zh-CN" dirty="0" smtClean="0"/>
          </a:p>
          <a:p>
            <a:r>
              <a:rPr lang="en-US" altLang="zh-CN" dirty="0"/>
              <a:t>No.9 </a:t>
            </a:r>
            <a:r>
              <a:rPr lang="zh-CN" altLang="en-US" dirty="0"/>
              <a:t>客户服务管理</a:t>
            </a:r>
            <a:r>
              <a:rPr lang="zh-CN" altLang="en-US" dirty="0" smtClean="0"/>
              <a:t>师</a:t>
            </a:r>
            <a:endParaRPr lang="en-US" altLang="zh-CN" dirty="0" smtClean="0"/>
          </a:p>
          <a:p>
            <a:r>
              <a:rPr lang="en-US" altLang="zh-CN" dirty="0"/>
              <a:t>No.10 </a:t>
            </a:r>
            <a:r>
              <a:rPr lang="zh-CN" altLang="en-US" dirty="0"/>
              <a:t>宠物健康护理</a:t>
            </a:r>
            <a:r>
              <a:rPr lang="zh-CN" altLang="en-US" dirty="0" smtClean="0"/>
              <a:t>员</a:t>
            </a:r>
            <a:endParaRPr lang="en-US" altLang="zh-CN" dirty="0" smtClean="0"/>
          </a:p>
          <a:p>
            <a:r>
              <a:rPr lang="en-US" altLang="zh-CN" dirty="0"/>
              <a:t>No.11 </a:t>
            </a:r>
            <a:r>
              <a:rPr lang="zh-CN" altLang="en-US" dirty="0"/>
              <a:t>信用管理</a:t>
            </a:r>
            <a:r>
              <a:rPr lang="zh-CN" altLang="en-US" dirty="0" smtClean="0"/>
              <a:t>师</a:t>
            </a:r>
            <a:endParaRPr lang="en-US" altLang="zh-CN" dirty="0" smtClean="0"/>
          </a:p>
          <a:p>
            <a:r>
              <a:rPr lang="en-US" altLang="zh-CN" dirty="0"/>
              <a:t>No.12 </a:t>
            </a:r>
            <a:r>
              <a:rPr lang="zh-CN" altLang="en-US" dirty="0"/>
              <a:t>网络编辑</a:t>
            </a:r>
            <a:r>
              <a:rPr lang="zh-CN" altLang="en-US" dirty="0" smtClean="0"/>
              <a:t>员</a:t>
            </a:r>
            <a:endParaRPr lang="en-US" altLang="zh-CN" dirty="0" smtClean="0"/>
          </a:p>
          <a:p>
            <a:r>
              <a:rPr lang="en-US" altLang="zh-CN" dirty="0"/>
              <a:t>No.13 </a:t>
            </a:r>
            <a:r>
              <a:rPr lang="zh-CN" altLang="en-US" dirty="0"/>
              <a:t>房地产策划</a:t>
            </a:r>
            <a:r>
              <a:rPr lang="zh-CN" altLang="en-US" dirty="0" smtClean="0"/>
              <a:t>师</a:t>
            </a:r>
            <a:endParaRPr lang="en-US" altLang="zh-CN" dirty="0" smtClean="0"/>
          </a:p>
          <a:p>
            <a:r>
              <a:rPr lang="en-US" altLang="zh-CN" dirty="0"/>
              <a:t>No.14 </a:t>
            </a:r>
            <a:r>
              <a:rPr lang="zh-CN" altLang="en-US" dirty="0"/>
              <a:t>职业信息分析</a:t>
            </a:r>
            <a:r>
              <a:rPr lang="zh-CN" altLang="en-US" dirty="0" smtClean="0"/>
              <a:t>师</a:t>
            </a:r>
            <a:endParaRPr lang="en-US" altLang="zh-CN" dirty="0" smtClean="0"/>
          </a:p>
          <a:p>
            <a:r>
              <a:rPr lang="en-US" altLang="zh-CN" dirty="0"/>
              <a:t>No.15 </a:t>
            </a:r>
            <a:r>
              <a:rPr lang="zh-CN" altLang="en-US" dirty="0"/>
              <a:t>玩具</a:t>
            </a:r>
            <a:r>
              <a:rPr lang="zh-CN" altLang="en-US" dirty="0" smtClean="0"/>
              <a:t>设计师</a:t>
            </a:r>
            <a:endParaRPr lang="en-US" altLang="zh-CN" dirty="0" smtClean="0"/>
          </a:p>
          <a:p>
            <a:r>
              <a:rPr lang="en-US" altLang="zh-CN" dirty="0"/>
              <a:t>No.16 </a:t>
            </a:r>
            <a:r>
              <a:rPr lang="zh-CN" altLang="en-US" dirty="0"/>
              <a:t>公共营养</a:t>
            </a:r>
            <a:r>
              <a:rPr lang="zh-CN" altLang="en-US" dirty="0" smtClean="0"/>
              <a:t>师</a:t>
            </a:r>
            <a:endParaRPr lang="en-US" altLang="zh-CN" dirty="0" smtClean="0"/>
          </a:p>
          <a:p>
            <a:r>
              <a:rPr lang="en-US" altLang="zh-CN" dirty="0"/>
              <a:t>No.17 </a:t>
            </a:r>
            <a:r>
              <a:rPr lang="zh-CN" altLang="en-US" dirty="0"/>
              <a:t>理财规划</a:t>
            </a:r>
            <a:r>
              <a:rPr lang="zh-CN" altLang="en-US" dirty="0" smtClean="0"/>
              <a:t>师</a:t>
            </a:r>
            <a:endParaRPr lang="en-US" altLang="zh-CN" dirty="0" smtClean="0"/>
          </a:p>
          <a:p>
            <a:r>
              <a:rPr lang="en-US" altLang="zh-CN" dirty="0"/>
              <a:t>No.18 </a:t>
            </a:r>
            <a:r>
              <a:rPr lang="zh-CN" altLang="en-US" dirty="0"/>
              <a:t>企业文化师</a:t>
            </a:r>
            <a:endParaRPr lang="zh-CN" altLang="en-US" dirty="0"/>
          </a:p>
        </p:txBody>
      </p:sp>
    </p:spTree>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矩形 3"/>
          <p:cNvSpPr/>
          <p:nvPr/>
        </p:nvSpPr>
        <p:spPr>
          <a:xfrm>
            <a:off x="971600" y="1426778"/>
            <a:ext cx="7200800" cy="2246769"/>
          </a:xfrm>
          <a:prstGeom prst="rect">
            <a:avLst/>
          </a:prstGeom>
        </p:spPr>
        <p:txBody>
          <a:bodyPr wrap="square">
            <a:spAutoFit/>
          </a:bodyPr>
          <a:lstStyle/>
          <a:p>
            <a:r>
              <a:rPr lang="zh-CN" altLang="en-US" sz="2800" b="1" dirty="0" smtClean="0">
                <a:solidFill>
                  <a:srgbClr val="FF0000"/>
                </a:solidFill>
                <a:effectLst>
                  <a:outerShdw blurRad="38100" dist="38100" dir="2700000" algn="tl">
                    <a:srgbClr val="000000">
                      <a:alpha val="43137"/>
                    </a:srgbClr>
                  </a:outerShdw>
                </a:effectLst>
              </a:rPr>
              <a:t>        俗话说</a:t>
            </a:r>
            <a:r>
              <a:rPr lang="zh-CN" altLang="en-US" sz="2800" b="1" dirty="0">
                <a:solidFill>
                  <a:srgbClr val="FF0000"/>
                </a:solidFill>
                <a:effectLst>
                  <a:outerShdw blurRad="38100" dist="38100" dir="2700000" algn="tl">
                    <a:srgbClr val="000000">
                      <a:alpha val="43137"/>
                    </a:srgbClr>
                  </a:outerShdw>
                </a:effectLst>
              </a:rPr>
              <a:t>，挑对专业进对门</a:t>
            </a:r>
            <a:r>
              <a:rPr lang="zh-CN" altLang="en-US" sz="2800" b="1" dirty="0" smtClean="0">
                <a:solidFill>
                  <a:srgbClr val="FF0000"/>
                </a:solidFill>
                <a:effectLst>
                  <a:outerShdw blurRad="38100" dist="38100" dir="2700000" algn="tl">
                    <a:srgbClr val="000000">
                      <a:alpha val="43137"/>
                    </a:srgbClr>
                  </a:outerShdw>
                </a:effectLst>
              </a:rPr>
              <a:t>，挑</a:t>
            </a:r>
            <a:r>
              <a:rPr lang="zh-CN" altLang="en-US" sz="2800" b="1" dirty="0">
                <a:solidFill>
                  <a:srgbClr val="FF0000"/>
                </a:solidFill>
                <a:effectLst>
                  <a:outerShdw blurRad="38100" dist="38100" dir="2700000" algn="tl">
                    <a:srgbClr val="000000">
                      <a:alpha val="43137"/>
                    </a:srgbClr>
                  </a:outerShdw>
                </a:effectLst>
              </a:rPr>
              <a:t>职业时，看清这一行业的未来，结合国情及社会发展的趋势，对自己做一个基本的判断，挑专业时，从这个职业的内涵出发，深入浅出，自然会找到这个新兴职业的对应专业！ </a:t>
            </a:r>
            <a:endParaRPr lang="zh-CN" altLang="en-US" sz="2800" b="1" dirty="0">
              <a:solidFill>
                <a:srgbClr val="FF0000"/>
              </a:solidFill>
              <a:effectLst>
                <a:outerShdw blurRad="38100" dist="38100" dir="2700000" algn="tl">
                  <a:srgbClr val="000000">
                    <a:alpha val="43137"/>
                  </a:srgbClr>
                </a:outerShdw>
              </a:effectLst>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话题</a:t>
            </a:r>
            <a:r>
              <a:rPr kumimoji="1" lang="zh-CN" altLang="en-US" sz="3600" b="1" dirty="0">
                <a:solidFill>
                  <a:srgbClr val="C00000"/>
                </a:solidFill>
                <a:latin typeface="微软雅黑" pitchFamily="34" charset="-122"/>
                <a:ea typeface="微软雅黑" pitchFamily="34" charset="-122"/>
              </a:rPr>
              <a:t>八</a:t>
            </a:r>
            <a:r>
              <a:rPr kumimoji="1" lang="en-US" altLang="zh-CN" sz="3600" b="1" dirty="0" smtClean="0">
                <a:solidFill>
                  <a:srgbClr val="C00000"/>
                </a:solidFill>
                <a:latin typeface="微软雅黑" pitchFamily="34" charset="-122"/>
                <a:ea typeface="微软雅黑" pitchFamily="34" charset="-122"/>
              </a:rPr>
              <a:t>——</a:t>
            </a: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矩形 1"/>
          <p:cNvSpPr/>
          <p:nvPr/>
        </p:nvSpPr>
        <p:spPr>
          <a:xfrm>
            <a:off x="573489" y="1076968"/>
            <a:ext cx="4193777" cy="461665"/>
          </a:xfrm>
          <a:prstGeom prst="rect">
            <a:avLst/>
          </a:prstGeom>
        </p:spPr>
        <p:txBody>
          <a:bodyPr wrap="none">
            <a:spAutoFit/>
          </a:bodyPr>
          <a:lstStyle/>
          <a:p>
            <a:r>
              <a:rPr lang="zh-CN" altLang="en-US" sz="2400" b="1" dirty="0" smtClean="0"/>
              <a:t>探究</a:t>
            </a:r>
            <a:r>
              <a:rPr lang="zh-CN" altLang="en-US" sz="2400" b="1" dirty="0"/>
              <a:t>学习</a:t>
            </a:r>
            <a:r>
              <a:rPr lang="zh-CN" altLang="en-US" sz="2400" b="1" dirty="0" smtClean="0"/>
              <a:t>：</a:t>
            </a:r>
            <a:r>
              <a:rPr lang="zh-CN" altLang="en-US" sz="2400" b="1" kern="10" dirty="0">
                <a:ln w="19050">
                  <a:solidFill>
                    <a:srgbClr val="99CCFF"/>
                  </a:solidFill>
                  <a:round/>
                </a:ln>
                <a:solidFill>
                  <a:srgbClr val="0066CC"/>
                </a:solidFill>
                <a:effectLst>
                  <a:outerShdw dist="35921" dir="2700000" algn="ctr" rotWithShape="0">
                    <a:srgbClr val="990000"/>
                  </a:outerShdw>
                </a:effectLst>
                <a:latin typeface="华文细黑"/>
                <a:ea typeface="华文细黑"/>
              </a:rPr>
              <a:t>猜猜他们的职业</a:t>
            </a:r>
            <a:r>
              <a:rPr lang="zh-CN" altLang="en-US" sz="2400" b="1" kern="10" dirty="0" smtClean="0">
                <a:ln w="19050">
                  <a:solidFill>
                    <a:srgbClr val="99CCFF"/>
                  </a:solidFill>
                  <a:round/>
                </a:ln>
                <a:solidFill>
                  <a:srgbClr val="0066CC"/>
                </a:solidFill>
                <a:effectLst>
                  <a:outerShdw dist="35921" dir="2700000" algn="ctr" rotWithShape="0">
                    <a:srgbClr val="990000"/>
                  </a:outerShdw>
                </a:effectLst>
                <a:latin typeface="华文细黑"/>
                <a:ea typeface="华文细黑"/>
              </a:rPr>
              <a:t>？</a:t>
            </a:r>
            <a:endParaRPr lang="zh-CN" altLang="en-US" sz="2400" b="1" kern="10" dirty="0">
              <a:ln w="19050">
                <a:solidFill>
                  <a:srgbClr val="99CCFF"/>
                </a:solidFill>
                <a:round/>
              </a:ln>
              <a:solidFill>
                <a:srgbClr val="0066CC"/>
              </a:solidFill>
              <a:effectLst>
                <a:outerShdw dist="35921" dir="2700000" algn="ctr" rotWithShape="0">
                  <a:srgbClr val="990000"/>
                </a:outerShdw>
              </a:effectLst>
              <a:latin typeface="华文细黑"/>
              <a:ea typeface="华文细黑"/>
            </a:endParaRPr>
          </a:p>
        </p:txBody>
      </p:sp>
      <p:pic>
        <p:nvPicPr>
          <p:cNvPr id="2050" name="Picture 2" descr="http://pn.680.com/news/2012-05/2012051909255420_.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6292" y="1727275"/>
            <a:ext cx="2281433" cy="277320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img2.imgtn.bdimg.com/it/u=4195181490,3042630066&amp;fm=23&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6" descr="http://img2.imgtn.bdimg.com/it/u=4195181490,3042630066&amp;fm=23&amp;gp=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8" descr="http://img2.imgtn.bdimg.com/it/u=4195181490,3042630066&amp;fm=23&amp;gp=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2058" name="Picture 10" descr="http://img.sucai.redocn.com/attachments/images/201203/20120315/Redocn_2012031505174828.jpg"/>
          <p:cNvPicPr>
            <a:picLocks noChangeAspect="1" noChangeArrowheads="1"/>
          </p:cNvPicPr>
          <p:nvPr/>
        </p:nvPicPr>
        <p:blipFill rotWithShape="1">
          <a:blip r:embed="rId2">
            <a:extLst>
              <a:ext uri="{28A0092B-C50C-407E-A947-70E740481C1C}">
                <a14:useLocalDpi xmlns:a14="http://schemas.microsoft.com/office/drawing/2010/main" val="0"/>
              </a:ext>
            </a:extLst>
          </a:blip>
          <a:srcRect t="5871" b="6056"/>
          <a:stretch>
            <a:fillRect/>
          </a:stretch>
        </p:blipFill>
        <p:spPr bwMode="auto">
          <a:xfrm>
            <a:off x="3286114" y="1796203"/>
            <a:ext cx="2548518" cy="2749352"/>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2" descr="http://img1.imgtn.bdimg.com/it/u=3084282732,836528425&amp;fm=23&amp;gp=0.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AutoShape 14" descr="http://img1.imgtn.bdimg.com/it/u=3084282732,836528425&amp;fm=23&amp;gp=0.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AutoShape 16" descr="http://img1.imgtn.bdimg.com/it/u=3084282732,836528425&amp;fm=23&amp;gp=0.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AutoShape 18" descr="http://img1.imgtn.bdimg.com/it/u=3084282732,836528425&amp;fm=23&amp;gp=0.jp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AutoShape 21" descr="http://img1.imgtn.bdimg.com/it/u=3084282732,836528425&amp;fm=23&amp;gp=0.jp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2070" name="Picture 22"/>
          <p:cNvPicPr>
            <a:picLocks noChangeAspect="1" noChangeArrowheads="1"/>
          </p:cNvPicPr>
          <p:nvPr/>
        </p:nvPicPr>
        <p:blipFill rotWithShape="1">
          <a:blip r:embed="rId3">
            <a:extLst>
              <a:ext uri="{28A0092B-C50C-407E-A947-70E740481C1C}">
                <a14:useLocalDpi xmlns:a14="http://schemas.microsoft.com/office/drawing/2010/main" val="0"/>
              </a:ext>
            </a:extLst>
          </a:blip>
          <a:srcRect l="31429" t="26974" r="51212" b="28661"/>
          <a:stretch>
            <a:fillRect/>
          </a:stretch>
        </p:blipFill>
        <p:spPr bwMode="auto">
          <a:xfrm>
            <a:off x="6335149" y="1499862"/>
            <a:ext cx="2088232" cy="3000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矩形 1"/>
          <p:cNvSpPr/>
          <p:nvPr/>
        </p:nvSpPr>
        <p:spPr>
          <a:xfrm>
            <a:off x="573489" y="1076968"/>
            <a:ext cx="4193777" cy="461665"/>
          </a:xfrm>
          <a:prstGeom prst="rect">
            <a:avLst/>
          </a:prstGeom>
        </p:spPr>
        <p:txBody>
          <a:bodyPr wrap="none">
            <a:spAutoFit/>
          </a:bodyPr>
          <a:lstStyle/>
          <a:p>
            <a:r>
              <a:rPr lang="zh-CN" altLang="en-US" sz="2400" b="1" dirty="0" smtClean="0"/>
              <a:t>探究</a:t>
            </a:r>
            <a:r>
              <a:rPr lang="zh-CN" altLang="en-US" sz="2400" b="1" dirty="0"/>
              <a:t>学习</a:t>
            </a:r>
            <a:r>
              <a:rPr lang="zh-CN" altLang="en-US" sz="2400" b="1" dirty="0" smtClean="0"/>
              <a:t>：</a:t>
            </a:r>
            <a:r>
              <a:rPr lang="zh-CN" altLang="en-US" sz="2400" b="1" kern="10" dirty="0">
                <a:ln w="19050">
                  <a:solidFill>
                    <a:srgbClr val="99CCFF"/>
                  </a:solidFill>
                  <a:round/>
                </a:ln>
                <a:solidFill>
                  <a:srgbClr val="0066CC"/>
                </a:solidFill>
                <a:effectLst>
                  <a:outerShdw dist="35921" dir="2700000" algn="ctr" rotWithShape="0">
                    <a:srgbClr val="990000"/>
                  </a:outerShdw>
                </a:effectLst>
                <a:latin typeface="华文细黑"/>
                <a:ea typeface="华文细黑"/>
              </a:rPr>
              <a:t>猜猜他们的职业</a:t>
            </a:r>
            <a:r>
              <a:rPr lang="zh-CN" altLang="en-US" sz="2400" b="1" kern="10" dirty="0" smtClean="0">
                <a:ln w="19050">
                  <a:solidFill>
                    <a:srgbClr val="99CCFF"/>
                  </a:solidFill>
                  <a:round/>
                </a:ln>
                <a:solidFill>
                  <a:srgbClr val="0066CC"/>
                </a:solidFill>
                <a:effectLst>
                  <a:outerShdw dist="35921" dir="2700000" algn="ctr" rotWithShape="0">
                    <a:srgbClr val="990000"/>
                  </a:outerShdw>
                </a:effectLst>
                <a:latin typeface="华文细黑"/>
                <a:ea typeface="华文细黑"/>
              </a:rPr>
              <a:t>？</a:t>
            </a:r>
            <a:endParaRPr lang="zh-CN" altLang="en-US" sz="2400" b="1" kern="10" dirty="0">
              <a:ln w="19050">
                <a:solidFill>
                  <a:srgbClr val="99CCFF"/>
                </a:solidFill>
                <a:round/>
              </a:ln>
              <a:solidFill>
                <a:srgbClr val="0066CC"/>
              </a:solidFill>
              <a:effectLst>
                <a:outerShdw dist="35921" dir="2700000" algn="ctr" rotWithShape="0">
                  <a:srgbClr val="990000"/>
                </a:outerShdw>
              </a:effectLst>
              <a:latin typeface="华文细黑"/>
              <a:ea typeface="华文细黑"/>
            </a:endParaRPr>
          </a:p>
        </p:txBody>
      </p:sp>
      <p:sp>
        <p:nvSpPr>
          <p:cNvPr id="4" name="AutoShape 4" descr="http://img2.imgtn.bdimg.com/it/u=4195181490,3042630066&amp;fm=23&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6" descr="http://img2.imgtn.bdimg.com/it/u=4195181490,3042630066&amp;fm=23&amp;gp=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8" descr="http://img2.imgtn.bdimg.com/it/u=4195181490,3042630066&amp;fm=23&amp;gp=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AutoShape 12" descr="http://img1.imgtn.bdimg.com/it/u=3084282732,836528425&amp;fm=23&amp;gp=0.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AutoShape 14" descr="http://img1.imgtn.bdimg.com/it/u=3084282732,836528425&amp;fm=23&amp;gp=0.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AutoShape 16" descr="http://img1.imgtn.bdimg.com/it/u=3084282732,836528425&amp;fm=23&amp;gp=0.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AutoShape 18" descr="http://img1.imgtn.bdimg.com/it/u=3084282732,836528425&amp;fm=23&amp;gp=0.jp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AutoShape 21" descr="http://img1.imgtn.bdimg.com/it/u=3084282732,836528425&amp;fm=23&amp;gp=0.jp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5122" name="Picture 2" descr="http://img.sootuu.com/vector/200801/163/0239.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8082" y="1779662"/>
            <a:ext cx="2607841" cy="29000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mg.sucai.redocn.com/attachments/images/201206/20120625/Redocn_2012062511562221.jpg"/>
          <p:cNvPicPr>
            <a:picLocks noChangeAspect="1" noChangeArrowheads="1"/>
          </p:cNvPicPr>
          <p:nvPr/>
        </p:nvPicPr>
        <p:blipFill rotWithShape="1">
          <a:blip r:embed="rId2">
            <a:extLst>
              <a:ext uri="{28A0092B-C50C-407E-A947-70E740481C1C}">
                <a14:useLocalDpi xmlns:a14="http://schemas.microsoft.com/office/drawing/2010/main" val="0"/>
              </a:ext>
            </a:extLst>
          </a:blip>
          <a:srcRect b="4277"/>
          <a:stretch>
            <a:fillRect/>
          </a:stretch>
        </p:blipFill>
        <p:spPr bwMode="auto">
          <a:xfrm>
            <a:off x="3729343" y="1726524"/>
            <a:ext cx="2105290" cy="295317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pic1a.nipic.com/2009-03-02/200932123517404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779662"/>
            <a:ext cx="2664777" cy="28346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矩形 8"/>
          <p:cNvSpPr/>
          <p:nvPr/>
        </p:nvSpPr>
        <p:spPr>
          <a:xfrm>
            <a:off x="573489" y="1076968"/>
            <a:ext cx="3013967" cy="461665"/>
          </a:xfrm>
          <a:prstGeom prst="rect">
            <a:avLst/>
          </a:prstGeom>
        </p:spPr>
        <p:txBody>
          <a:bodyPr wrap="none">
            <a:spAutoFit/>
          </a:bodyPr>
          <a:lstStyle/>
          <a:p>
            <a:r>
              <a:rPr lang="zh-CN" altLang="en-US" sz="2400" b="1" dirty="0" smtClean="0"/>
              <a:t>探究</a:t>
            </a:r>
            <a:r>
              <a:rPr lang="zh-CN" altLang="en-US" sz="2400" b="1" dirty="0"/>
              <a:t>学习</a:t>
            </a:r>
            <a:r>
              <a:rPr lang="zh-CN" altLang="en-US" sz="2400" b="1" dirty="0" smtClean="0"/>
              <a:t>：</a:t>
            </a:r>
            <a:r>
              <a:rPr lang="zh-CN" altLang="en-US" sz="2000" b="1" dirty="0" smtClean="0">
                <a:solidFill>
                  <a:srgbClr val="7030A0"/>
                </a:solidFill>
                <a:latin typeface="华文行楷" panose="02010800040101010101" pitchFamily="2" charset="-122"/>
                <a:ea typeface="华文行楷" panose="02010800040101010101" pitchFamily="2" charset="-122"/>
              </a:rPr>
              <a:t>深层次探索</a:t>
            </a:r>
            <a:endParaRPr lang="zh-CN" altLang="en-US" sz="2000" b="1" kern="10" dirty="0">
              <a:ln w="19050">
                <a:solidFill>
                  <a:srgbClr val="99CCFF"/>
                </a:solidFill>
                <a:round/>
              </a:ln>
              <a:solidFill>
                <a:srgbClr val="7030A0"/>
              </a:solidFill>
              <a:effectLst>
                <a:outerShdw dist="35921" dir="2700000" algn="ctr" rotWithShape="0">
                  <a:srgbClr val="990000"/>
                </a:outerShdw>
              </a:effectLst>
              <a:latin typeface="华文行楷" panose="02010800040101010101" pitchFamily="2" charset="-122"/>
              <a:ea typeface="华文行楷" panose="02010800040101010101" pitchFamily="2" charset="-122"/>
            </a:endParaRPr>
          </a:p>
        </p:txBody>
      </p:sp>
      <p:pic>
        <p:nvPicPr>
          <p:cNvPr id="10" name="Picture 5" descr="2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7975" y="1538633"/>
            <a:ext cx="4916867" cy="3370069"/>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3"/>
          <p:cNvSpPr txBox="1">
            <a:spLocks noChangeArrowheads="1"/>
          </p:cNvSpPr>
          <p:nvPr/>
        </p:nvSpPr>
        <p:spPr bwMode="auto">
          <a:xfrm>
            <a:off x="5245600" y="1523160"/>
            <a:ext cx="3681514" cy="1261884"/>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800" b="1" dirty="0">
                <a:ea typeface="楷体_GB2312" pitchFamily="49" charset="-122"/>
              </a:rPr>
              <a:t>关于记者</a:t>
            </a:r>
            <a:r>
              <a:rPr lang="zh-CN" altLang="en-US" sz="2800" b="1" dirty="0" smtClean="0">
                <a:ea typeface="楷体_GB2312" pitchFamily="49" charset="-122"/>
              </a:rPr>
              <a:t>：</a:t>
            </a:r>
            <a:r>
              <a:rPr lang="zh-CN" altLang="en-US" sz="2400" b="1" dirty="0">
                <a:solidFill>
                  <a:schemeClr val="tx2"/>
                </a:solidFill>
              </a:rPr>
              <a:t>无冕之王、各地、针砭时弊、社会责任</a:t>
            </a:r>
            <a:r>
              <a:rPr lang="en-US" altLang="zh-CN" sz="2400" b="1" dirty="0" smtClean="0">
                <a:solidFill>
                  <a:schemeClr val="tx2"/>
                </a:solidFill>
              </a:rPr>
              <a:t>……</a:t>
            </a:r>
            <a:endParaRPr lang="zh-CN" altLang="en-US" sz="2400" b="1" dirty="0">
              <a:solidFill>
                <a:schemeClr val="tx2"/>
              </a:solidFill>
              <a:ea typeface="楷体_GB2312" pitchFamily="49" charset="-122"/>
            </a:endParaRPr>
          </a:p>
        </p:txBody>
      </p:sp>
      <p:sp>
        <p:nvSpPr>
          <p:cNvPr id="16" name="Text Box 6"/>
          <p:cNvSpPr txBox="1">
            <a:spLocks noChangeArrowheads="1"/>
          </p:cNvSpPr>
          <p:nvPr/>
        </p:nvSpPr>
        <p:spPr bwMode="auto">
          <a:xfrm>
            <a:off x="5556170" y="2785044"/>
            <a:ext cx="960046" cy="212365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CN" altLang="en-US" sz="2200" b="1" dirty="0">
                <a:latin typeface="楷体_GB2312" pitchFamily="49" charset="-122"/>
                <a:ea typeface="楷体_GB2312" pitchFamily="49" charset="-122"/>
              </a:rPr>
              <a:t>工作紧张程度榜单第三名 </a:t>
            </a:r>
            <a:endParaRPr lang="zh-CN" altLang="en-US" sz="2200" b="1" dirty="0">
              <a:latin typeface="楷体_GB2312" pitchFamily="49" charset="-122"/>
              <a:ea typeface="楷体_GB2312" pitchFamily="49" charset="-122"/>
            </a:endParaRPr>
          </a:p>
        </p:txBody>
      </p:sp>
      <p:sp>
        <p:nvSpPr>
          <p:cNvPr id="17" name="Text Box 7"/>
          <p:cNvSpPr txBox="1">
            <a:spLocks noChangeArrowheads="1"/>
          </p:cNvSpPr>
          <p:nvPr/>
        </p:nvSpPr>
        <p:spPr bwMode="auto">
          <a:xfrm>
            <a:off x="7524750" y="2797244"/>
            <a:ext cx="935681" cy="178510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zh-CN" altLang="en-US" sz="2200" b="1">
                <a:latin typeface="楷体_GB2312" pitchFamily="49" charset="-122"/>
                <a:ea typeface="楷体_GB2312" pitchFamily="49" charset="-122"/>
              </a:rPr>
              <a:t>高危职业</a:t>
            </a:r>
            <a:endParaRPr lang="zh-CN" altLang="en-US" sz="2200" b="1">
              <a:latin typeface="楷体_GB2312" pitchFamily="49" charset="-122"/>
              <a:ea typeface="楷体_GB2312" pitchFamily="49" charset="-122"/>
            </a:endParaRPr>
          </a:p>
          <a:p>
            <a:r>
              <a:rPr lang="zh-CN" altLang="en-US" sz="2200" b="1">
                <a:latin typeface="楷体_GB2312" pitchFamily="49" charset="-122"/>
                <a:ea typeface="楷体_GB2312" pitchFamily="49" charset="-122"/>
              </a:rPr>
              <a:t>榜单第三名 </a:t>
            </a:r>
            <a:endParaRPr lang="zh-CN" altLang="en-US" sz="2200" b="1">
              <a:latin typeface="楷体_GB2312" pitchFamily="49" charset="-122"/>
              <a:ea typeface="楷体_GB2312"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538633"/>
            <a:ext cx="3379836" cy="523220"/>
          </a:xfrm>
          <a:prstGeom prst="rect">
            <a:avLst/>
          </a:prstGeom>
        </p:spPr>
        <p:txBody>
          <a:bodyPr wrap="none">
            <a:spAutoFit/>
          </a:bodyPr>
          <a:lstStyle/>
          <a:p>
            <a:pPr fontAlgn="base"/>
            <a:r>
              <a:rPr lang="en-US" altLang="zh-CN" sz="2800" dirty="0" smtClean="0">
                <a:solidFill>
                  <a:schemeClr val="bg1"/>
                </a:solidFill>
                <a:latin typeface="微软雅黑" pitchFamily="34" charset="-122"/>
                <a:ea typeface="微软雅黑" pitchFamily="34" charset="-122"/>
              </a:rPr>
              <a:t>FPA</a:t>
            </a:r>
            <a:r>
              <a:rPr lang="zh-CN" altLang="en-US" sz="2800" dirty="0" smtClean="0">
                <a:solidFill>
                  <a:schemeClr val="bg1"/>
                </a:solidFill>
                <a:latin typeface="微软雅黑" pitchFamily="34" charset="-122"/>
                <a:ea typeface="微软雅黑" pitchFamily="34" charset="-122"/>
              </a:rPr>
              <a:t>性格色彩的使命</a:t>
            </a:r>
            <a:endParaRPr lang="zh-CN" altLang="en-US" sz="2800" dirty="0">
              <a:solidFill>
                <a:schemeClr val="bg1"/>
              </a:solidFill>
              <a:latin typeface="微软雅黑" pitchFamily="34" charset="-122"/>
              <a:ea typeface="微软雅黑" pitchFamily="34" charset="-122"/>
            </a:endParaRPr>
          </a:p>
        </p:txBody>
      </p:sp>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矩形 8"/>
          <p:cNvSpPr/>
          <p:nvPr/>
        </p:nvSpPr>
        <p:spPr>
          <a:xfrm>
            <a:off x="573489" y="1076968"/>
            <a:ext cx="3013967" cy="461665"/>
          </a:xfrm>
          <a:prstGeom prst="rect">
            <a:avLst/>
          </a:prstGeom>
        </p:spPr>
        <p:txBody>
          <a:bodyPr wrap="none">
            <a:spAutoFit/>
          </a:bodyPr>
          <a:lstStyle/>
          <a:p>
            <a:r>
              <a:rPr lang="zh-CN" altLang="en-US" sz="2400" b="1" dirty="0" smtClean="0"/>
              <a:t>探究</a:t>
            </a:r>
            <a:r>
              <a:rPr lang="zh-CN" altLang="en-US" sz="2400" b="1" dirty="0"/>
              <a:t>学习</a:t>
            </a:r>
            <a:r>
              <a:rPr lang="zh-CN" altLang="en-US" sz="2400" b="1" dirty="0" smtClean="0"/>
              <a:t>：</a:t>
            </a:r>
            <a:r>
              <a:rPr lang="zh-CN" altLang="en-US" sz="2000" b="1" dirty="0" smtClean="0">
                <a:solidFill>
                  <a:srgbClr val="7030A0"/>
                </a:solidFill>
                <a:latin typeface="华文行楷" panose="02010800040101010101" pitchFamily="2" charset="-122"/>
                <a:ea typeface="华文行楷" panose="02010800040101010101" pitchFamily="2" charset="-122"/>
              </a:rPr>
              <a:t>深层次探索</a:t>
            </a:r>
            <a:endParaRPr lang="zh-CN" altLang="en-US" sz="2000" b="1" kern="10" dirty="0">
              <a:ln w="19050">
                <a:solidFill>
                  <a:srgbClr val="99CCFF"/>
                </a:solidFill>
                <a:round/>
              </a:ln>
              <a:solidFill>
                <a:srgbClr val="7030A0"/>
              </a:solidFill>
              <a:effectLst>
                <a:outerShdw dist="35921" dir="2700000" algn="ctr" rotWithShape="0">
                  <a:srgbClr val="990000"/>
                </a:outerShdw>
              </a:effectLst>
              <a:latin typeface="华文行楷" panose="02010800040101010101" pitchFamily="2" charset="-122"/>
              <a:ea typeface="华文行楷" panose="02010800040101010101" pitchFamily="2" charset="-122"/>
            </a:endParaRPr>
          </a:p>
        </p:txBody>
      </p:sp>
      <p:sp>
        <p:nvSpPr>
          <p:cNvPr id="15" name="Text Box 26"/>
          <p:cNvSpPr txBox="1">
            <a:spLocks noChangeArrowheads="1"/>
          </p:cNvSpPr>
          <p:nvPr/>
        </p:nvSpPr>
        <p:spPr bwMode="auto">
          <a:xfrm>
            <a:off x="307975" y="1726667"/>
            <a:ext cx="3975993" cy="892552"/>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800" b="1" dirty="0">
                <a:ea typeface="楷体_GB2312" pitchFamily="49" charset="-122"/>
              </a:rPr>
              <a:t>关于教师</a:t>
            </a:r>
            <a:r>
              <a:rPr lang="zh-CN" altLang="en-US" sz="2800" b="1" dirty="0" smtClean="0">
                <a:ea typeface="楷体_GB2312" pitchFamily="49" charset="-122"/>
              </a:rPr>
              <a:t>：</a:t>
            </a:r>
            <a:r>
              <a:rPr lang="zh-CN" altLang="en-US" sz="2400" b="1" dirty="0">
                <a:solidFill>
                  <a:schemeClr val="tx2"/>
                </a:solidFill>
              </a:rPr>
              <a:t>寒暑假、稳定、社会地位、收入尚可</a:t>
            </a:r>
            <a:r>
              <a:rPr lang="en-US" altLang="zh-CN" sz="2400" b="1" dirty="0" smtClean="0">
                <a:solidFill>
                  <a:schemeClr val="tx2"/>
                </a:solidFill>
              </a:rPr>
              <a:t>……</a:t>
            </a:r>
            <a:endParaRPr lang="zh-CN" altLang="en-US" sz="3600" b="1" dirty="0">
              <a:ea typeface="楷体_GB2312" pitchFamily="49" charset="-122"/>
            </a:endParaRPr>
          </a:p>
        </p:txBody>
      </p:sp>
      <p:sp>
        <p:nvSpPr>
          <p:cNvPr id="18" name="AutoShape 6"/>
          <p:cNvSpPr>
            <a:spLocks noChangeArrowheads="1"/>
          </p:cNvSpPr>
          <p:nvPr/>
        </p:nvSpPr>
        <p:spPr bwMode="auto">
          <a:xfrm>
            <a:off x="5508697" y="3868738"/>
            <a:ext cx="3554144" cy="404209"/>
          </a:xfrm>
          <a:prstGeom prst="roundRect">
            <a:avLst>
              <a:gd name="adj" fmla="val 3898"/>
            </a:avLst>
          </a:prstGeom>
          <a:gradFill rotWithShape="1">
            <a:gsLst>
              <a:gs pos="0">
                <a:srgbClr val="FFFFFF">
                  <a:alpha val="48000"/>
                </a:srgbClr>
              </a:gs>
              <a:gs pos="100000">
                <a:srgbClr val="FFFFFF">
                  <a:alpha val="71001"/>
                </a:srgbClr>
              </a:gs>
            </a:gsLst>
            <a:lin ang="5400000" scaled="1"/>
          </a:gradFill>
          <a:ln w="19050" algn="ctr">
            <a:solidFill>
              <a:srgbClr val="5F5F5F"/>
            </a:solidFill>
            <a:round/>
          </a:ln>
        </p:spPr>
        <p:txBody>
          <a:bodyPr wrap="none" anchor="ctr"/>
          <a:lstStyle/>
          <a:p>
            <a:endParaRPr lang="zh-CN" altLang="zh-CN"/>
          </a:p>
        </p:txBody>
      </p:sp>
      <p:sp>
        <p:nvSpPr>
          <p:cNvPr id="19" name="AutoShape 2"/>
          <p:cNvSpPr>
            <a:spLocks noChangeArrowheads="1"/>
          </p:cNvSpPr>
          <p:nvPr/>
        </p:nvSpPr>
        <p:spPr bwMode="auto">
          <a:xfrm>
            <a:off x="5508696" y="2817477"/>
            <a:ext cx="3554145" cy="415379"/>
          </a:xfrm>
          <a:prstGeom prst="roundRect">
            <a:avLst>
              <a:gd name="adj" fmla="val 3898"/>
            </a:avLst>
          </a:prstGeom>
          <a:gradFill rotWithShape="1">
            <a:gsLst>
              <a:gs pos="0">
                <a:srgbClr val="FFFFFF">
                  <a:alpha val="48000"/>
                </a:srgbClr>
              </a:gs>
              <a:gs pos="100000">
                <a:srgbClr val="FFFFFF">
                  <a:alpha val="71001"/>
                </a:srgbClr>
              </a:gs>
            </a:gsLst>
            <a:lin ang="5400000" scaled="1"/>
          </a:gradFill>
          <a:ln w="19050" algn="ctr">
            <a:solidFill>
              <a:srgbClr val="5F5F5F"/>
            </a:solidFill>
            <a:round/>
          </a:ln>
        </p:spPr>
        <p:txBody>
          <a:bodyPr wrap="none" anchor="ctr"/>
          <a:lstStyle/>
          <a:p>
            <a:endParaRPr lang="zh-CN" altLang="zh-CN"/>
          </a:p>
        </p:txBody>
      </p:sp>
      <p:sp>
        <p:nvSpPr>
          <p:cNvPr id="20" name="AutoShape 10"/>
          <p:cNvSpPr>
            <a:spLocks noChangeArrowheads="1"/>
          </p:cNvSpPr>
          <p:nvPr/>
        </p:nvSpPr>
        <p:spPr bwMode="auto">
          <a:xfrm>
            <a:off x="5508104" y="1913538"/>
            <a:ext cx="3554737" cy="374250"/>
          </a:xfrm>
          <a:prstGeom prst="roundRect">
            <a:avLst>
              <a:gd name="adj" fmla="val 3898"/>
            </a:avLst>
          </a:prstGeom>
          <a:gradFill rotWithShape="1">
            <a:gsLst>
              <a:gs pos="0">
                <a:srgbClr val="FFFFFF">
                  <a:alpha val="48000"/>
                </a:srgbClr>
              </a:gs>
              <a:gs pos="100000">
                <a:srgbClr val="FFFFFF">
                  <a:alpha val="71001"/>
                </a:srgbClr>
              </a:gs>
            </a:gsLst>
            <a:lin ang="5400000" scaled="1"/>
          </a:gradFill>
          <a:ln w="19050" algn="ctr">
            <a:solidFill>
              <a:srgbClr val="5F5F5F"/>
            </a:solidFill>
            <a:round/>
          </a:ln>
        </p:spPr>
        <p:txBody>
          <a:bodyPr wrap="none" anchor="ctr"/>
          <a:lstStyle/>
          <a:p>
            <a:endParaRPr lang="zh-CN" altLang="zh-CN"/>
          </a:p>
        </p:txBody>
      </p:sp>
      <p:sp>
        <p:nvSpPr>
          <p:cNvPr id="21" name="Oval 3"/>
          <p:cNvSpPr>
            <a:spLocks noChangeArrowheads="1"/>
          </p:cNvSpPr>
          <p:nvPr/>
        </p:nvSpPr>
        <p:spPr bwMode="auto">
          <a:xfrm>
            <a:off x="4879536" y="2912554"/>
            <a:ext cx="416696" cy="225224"/>
          </a:xfrm>
          <a:prstGeom prst="ellipse">
            <a:avLst/>
          </a:prstGeom>
          <a:gradFill rotWithShape="1">
            <a:gsLst>
              <a:gs pos="0">
                <a:srgbClr val="334B48"/>
              </a:gs>
              <a:gs pos="50000">
                <a:srgbClr val="94A05A"/>
              </a:gs>
              <a:gs pos="100000">
                <a:srgbClr val="334B48"/>
              </a:gs>
            </a:gsLst>
            <a:lin ang="2700000" scaled="1"/>
          </a:gradFill>
          <a:ln>
            <a:noFill/>
          </a:ln>
          <a:effectLst>
            <a:outerShdw dist="52363" dir="4557825" algn="ctr" rotWithShape="0">
              <a:schemeClr val="tx1">
                <a:alpha val="50000"/>
              </a:schemeClr>
            </a:outerShdw>
          </a:effectLst>
          <a:extLst>
            <a:ext uri="{91240B29-F687-4F45-9708-019B960494DF}">
              <a14:hiddenLine xmlns:a14="http://schemas.microsoft.com/office/drawing/2010/main" w="12700">
                <a:solidFill>
                  <a:srgbClr val="000000"/>
                </a:solidFill>
                <a:round/>
              </a14:hiddenLine>
            </a:ext>
          </a:extLst>
        </p:spPr>
        <p:txBody>
          <a:bodyPr wrap="none" anchor="ctr"/>
          <a:lstStyle/>
          <a:p>
            <a:endParaRPr lang="zh-CN" altLang="zh-CN"/>
          </a:p>
        </p:txBody>
      </p:sp>
      <p:sp>
        <p:nvSpPr>
          <p:cNvPr id="22" name="Oval 4"/>
          <p:cNvSpPr>
            <a:spLocks noChangeArrowheads="1"/>
          </p:cNvSpPr>
          <p:nvPr/>
        </p:nvSpPr>
        <p:spPr bwMode="auto">
          <a:xfrm>
            <a:off x="565150" y="3761268"/>
            <a:ext cx="326509" cy="107470"/>
          </a:xfrm>
          <a:prstGeom prst="ellipse">
            <a:avLst/>
          </a:prstGeom>
          <a:gradFill rotWithShape="1">
            <a:gsLst>
              <a:gs pos="0">
                <a:schemeClr val="bg1">
                  <a:alpha val="45000"/>
                </a:schemeClr>
              </a:gs>
              <a:gs pos="100000">
                <a:schemeClr val="bg1">
                  <a:gamma/>
                  <a:tint val="0"/>
                  <a:invGamma/>
                  <a:alpha val="0"/>
                </a:schemeClr>
              </a:gs>
            </a:gsLst>
            <a:lin ang="5400000" scaled="1"/>
          </a:gradFill>
          <a:ln w="19050">
            <a:noFill/>
            <a:round/>
          </a:ln>
          <a:effectLst/>
        </p:spPr>
        <p:txBody>
          <a:bodyPr wrap="none" anchor="ctr"/>
          <a:lstStyle/>
          <a:p>
            <a:endParaRPr lang="zh-CN" altLang="zh-CN"/>
          </a:p>
        </p:txBody>
      </p:sp>
      <p:sp>
        <p:nvSpPr>
          <p:cNvPr id="23" name="Oval 7"/>
          <p:cNvSpPr>
            <a:spLocks noChangeArrowheads="1"/>
          </p:cNvSpPr>
          <p:nvPr/>
        </p:nvSpPr>
        <p:spPr bwMode="auto">
          <a:xfrm>
            <a:off x="4889257" y="4554788"/>
            <a:ext cx="416696" cy="168024"/>
          </a:xfrm>
          <a:prstGeom prst="ellipse">
            <a:avLst/>
          </a:prstGeom>
          <a:gradFill rotWithShape="1">
            <a:gsLst>
              <a:gs pos="0">
                <a:srgbClr val="0C2B41"/>
              </a:gs>
              <a:gs pos="50000">
                <a:srgbClr val="217BB9"/>
              </a:gs>
              <a:gs pos="100000">
                <a:srgbClr val="0C2B41"/>
              </a:gs>
            </a:gsLst>
            <a:lin ang="2700000" scaled="1"/>
          </a:gradFill>
          <a:ln>
            <a:noFill/>
          </a:ln>
          <a:effectLst>
            <a:outerShdw dist="50800" dir="5400000" algn="ctr" rotWithShape="0">
              <a:schemeClr val="tx1">
                <a:alpha val="50000"/>
              </a:schemeClr>
            </a:outerShdw>
          </a:effectLst>
          <a:extLst>
            <a:ext uri="{91240B29-F687-4F45-9708-019B960494DF}">
              <a14:hiddenLine xmlns:a14="http://schemas.microsoft.com/office/drawing/2010/main" w="12700">
                <a:solidFill>
                  <a:srgbClr val="000000"/>
                </a:solidFill>
                <a:round/>
              </a14:hiddenLine>
            </a:ext>
          </a:extLst>
        </p:spPr>
        <p:txBody>
          <a:bodyPr wrap="none" anchor="ctr"/>
          <a:lstStyle/>
          <a:p>
            <a:endParaRPr lang="zh-CN" altLang="zh-CN"/>
          </a:p>
        </p:txBody>
      </p:sp>
      <p:sp>
        <p:nvSpPr>
          <p:cNvPr id="24" name="Oval 8"/>
          <p:cNvSpPr>
            <a:spLocks noChangeArrowheads="1"/>
          </p:cNvSpPr>
          <p:nvPr/>
        </p:nvSpPr>
        <p:spPr bwMode="auto">
          <a:xfrm>
            <a:off x="649288" y="5131280"/>
            <a:ext cx="326509" cy="107470"/>
          </a:xfrm>
          <a:prstGeom prst="ellipse">
            <a:avLst/>
          </a:prstGeom>
          <a:gradFill rotWithShape="1">
            <a:gsLst>
              <a:gs pos="0">
                <a:schemeClr val="bg1">
                  <a:alpha val="45000"/>
                </a:schemeClr>
              </a:gs>
              <a:gs pos="100000">
                <a:schemeClr val="bg1">
                  <a:gamma/>
                  <a:tint val="0"/>
                  <a:invGamma/>
                  <a:alpha val="0"/>
                </a:schemeClr>
              </a:gs>
            </a:gsLst>
            <a:lin ang="5400000" scaled="1"/>
          </a:gradFill>
          <a:ln w="19050">
            <a:noFill/>
            <a:round/>
          </a:ln>
          <a:effectLst/>
        </p:spPr>
        <p:txBody>
          <a:bodyPr wrap="none" anchor="ctr"/>
          <a:lstStyle/>
          <a:p>
            <a:endParaRPr lang="zh-CN" altLang="zh-CN" b="1"/>
          </a:p>
        </p:txBody>
      </p:sp>
      <p:sp>
        <p:nvSpPr>
          <p:cNvPr id="25" name="Oval 11"/>
          <p:cNvSpPr>
            <a:spLocks noChangeArrowheads="1"/>
          </p:cNvSpPr>
          <p:nvPr/>
        </p:nvSpPr>
        <p:spPr bwMode="auto">
          <a:xfrm>
            <a:off x="4879536" y="1976563"/>
            <a:ext cx="393039" cy="248200"/>
          </a:xfrm>
          <a:prstGeom prst="ellipse">
            <a:avLst/>
          </a:prstGeom>
          <a:gradFill rotWithShape="1">
            <a:gsLst>
              <a:gs pos="0">
                <a:srgbClr val="5A3124"/>
              </a:gs>
              <a:gs pos="50000">
                <a:srgbClr val="CB762F"/>
              </a:gs>
              <a:gs pos="100000">
                <a:srgbClr val="5A3124"/>
              </a:gs>
            </a:gsLst>
            <a:lin ang="2700000" scaled="1"/>
          </a:gradFill>
          <a:ln>
            <a:noFill/>
          </a:ln>
          <a:effectLst>
            <a:outerShdw dist="50800" dir="5400000" algn="ctr" rotWithShape="0">
              <a:schemeClr val="tx1">
                <a:alpha val="50000"/>
              </a:schemeClr>
            </a:outerShdw>
          </a:effectLst>
          <a:extLst>
            <a:ext uri="{91240B29-F687-4F45-9708-019B960494DF}">
              <a14:hiddenLine xmlns:a14="http://schemas.microsoft.com/office/drawing/2010/main" w="12700">
                <a:solidFill>
                  <a:srgbClr val="000000"/>
                </a:solidFill>
                <a:round/>
              </a14:hiddenLine>
            </a:ext>
          </a:extLst>
        </p:spPr>
        <p:txBody>
          <a:bodyPr wrap="none" anchor="ctr"/>
          <a:lstStyle/>
          <a:p>
            <a:endParaRPr lang="zh-CN" altLang="zh-CN"/>
          </a:p>
        </p:txBody>
      </p:sp>
      <p:sp>
        <p:nvSpPr>
          <p:cNvPr id="26" name="Oval 12"/>
          <p:cNvSpPr>
            <a:spLocks noChangeArrowheads="1"/>
          </p:cNvSpPr>
          <p:nvPr/>
        </p:nvSpPr>
        <p:spPr bwMode="auto">
          <a:xfrm>
            <a:off x="565150" y="2256318"/>
            <a:ext cx="326509" cy="107470"/>
          </a:xfrm>
          <a:prstGeom prst="ellipse">
            <a:avLst/>
          </a:prstGeom>
          <a:gradFill rotWithShape="1">
            <a:gsLst>
              <a:gs pos="0">
                <a:schemeClr val="bg1">
                  <a:alpha val="45000"/>
                </a:schemeClr>
              </a:gs>
              <a:gs pos="100000">
                <a:schemeClr val="bg1">
                  <a:gamma/>
                  <a:tint val="0"/>
                  <a:invGamma/>
                  <a:alpha val="0"/>
                </a:schemeClr>
              </a:gs>
            </a:gsLst>
            <a:lin ang="5400000" scaled="1"/>
          </a:gradFill>
          <a:ln w="19050">
            <a:noFill/>
            <a:round/>
          </a:ln>
          <a:effectLst/>
        </p:spPr>
        <p:txBody>
          <a:bodyPr wrap="none" anchor="ctr"/>
          <a:lstStyle/>
          <a:p>
            <a:endParaRPr lang="zh-CN" altLang="zh-CN"/>
          </a:p>
        </p:txBody>
      </p:sp>
      <p:sp>
        <p:nvSpPr>
          <p:cNvPr id="30" name="Oval 12"/>
          <p:cNvSpPr>
            <a:spLocks noChangeArrowheads="1"/>
          </p:cNvSpPr>
          <p:nvPr/>
        </p:nvSpPr>
        <p:spPr bwMode="auto">
          <a:xfrm>
            <a:off x="554038" y="3048480"/>
            <a:ext cx="326509" cy="107470"/>
          </a:xfrm>
          <a:prstGeom prst="ellipse">
            <a:avLst/>
          </a:prstGeom>
          <a:gradFill rotWithShape="1">
            <a:gsLst>
              <a:gs pos="0">
                <a:schemeClr val="bg1">
                  <a:alpha val="45000"/>
                </a:schemeClr>
              </a:gs>
              <a:gs pos="100000">
                <a:schemeClr val="bg1">
                  <a:gamma/>
                  <a:tint val="0"/>
                  <a:invGamma/>
                  <a:alpha val="0"/>
                </a:schemeClr>
              </a:gs>
            </a:gsLst>
            <a:lin ang="5400000" scaled="1"/>
          </a:gradFill>
          <a:ln w="19050">
            <a:noFill/>
            <a:round/>
          </a:ln>
          <a:effectLst/>
        </p:spPr>
        <p:txBody>
          <a:bodyPr wrap="none" anchor="ctr"/>
          <a:lstStyle/>
          <a:p>
            <a:endParaRPr lang="zh-CN" altLang="zh-CN"/>
          </a:p>
        </p:txBody>
      </p:sp>
      <p:sp>
        <p:nvSpPr>
          <p:cNvPr id="33" name="Oval 4"/>
          <p:cNvSpPr>
            <a:spLocks noChangeArrowheads="1"/>
          </p:cNvSpPr>
          <p:nvPr/>
        </p:nvSpPr>
        <p:spPr bwMode="auto">
          <a:xfrm>
            <a:off x="595313" y="4458180"/>
            <a:ext cx="326509" cy="107470"/>
          </a:xfrm>
          <a:prstGeom prst="ellipse">
            <a:avLst/>
          </a:prstGeom>
          <a:gradFill rotWithShape="1">
            <a:gsLst>
              <a:gs pos="0">
                <a:schemeClr val="bg1">
                  <a:alpha val="45000"/>
                </a:schemeClr>
              </a:gs>
              <a:gs pos="100000">
                <a:schemeClr val="bg1">
                  <a:gamma/>
                  <a:tint val="0"/>
                  <a:invGamma/>
                  <a:alpha val="0"/>
                </a:schemeClr>
              </a:gs>
            </a:gsLst>
            <a:lin ang="5400000" scaled="1"/>
          </a:gradFill>
          <a:ln w="19050">
            <a:noFill/>
            <a:round/>
          </a:ln>
          <a:effectLst/>
        </p:spPr>
        <p:txBody>
          <a:bodyPr wrap="none" anchor="ctr"/>
          <a:lstStyle/>
          <a:p>
            <a:endParaRPr lang="zh-CN" altLang="zh-CN"/>
          </a:p>
        </p:txBody>
      </p:sp>
      <p:sp>
        <p:nvSpPr>
          <p:cNvPr id="37" name="Rectangle 20"/>
          <p:cNvSpPr>
            <a:spLocks noChangeArrowheads="1"/>
          </p:cNvSpPr>
          <p:nvPr/>
        </p:nvSpPr>
        <p:spPr bwMode="auto">
          <a:xfrm>
            <a:off x="5508104" y="1861032"/>
            <a:ext cx="3391613"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5000"/>
              </a:lnSpc>
            </a:pPr>
            <a:r>
              <a:rPr lang="zh-CN" altLang="en-US" sz="1600" b="1" dirty="0"/>
              <a:t>慢性咽炎                             </a:t>
            </a:r>
            <a:r>
              <a:rPr lang="en-US" altLang="zh-CN" sz="1600" b="1" dirty="0"/>
              <a:t>98%</a:t>
            </a:r>
            <a:endParaRPr lang="en-US" altLang="zh-CN" sz="1600" b="1" dirty="0"/>
          </a:p>
        </p:txBody>
      </p:sp>
      <p:sp>
        <p:nvSpPr>
          <p:cNvPr id="38" name="Rectangle 21"/>
          <p:cNvSpPr>
            <a:spLocks noChangeArrowheads="1"/>
          </p:cNvSpPr>
          <p:nvPr/>
        </p:nvSpPr>
        <p:spPr bwMode="auto">
          <a:xfrm>
            <a:off x="5532805" y="2432343"/>
            <a:ext cx="353003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600" b="1" dirty="0"/>
              <a:t>干眼症、眼肌疲劳等病              </a:t>
            </a:r>
            <a:r>
              <a:rPr lang="en-US" altLang="zh-CN" sz="1600" b="1" dirty="0"/>
              <a:t>67%</a:t>
            </a:r>
            <a:endParaRPr lang="en-US" altLang="zh-CN" sz="1600" b="1" dirty="0"/>
          </a:p>
        </p:txBody>
      </p:sp>
      <p:sp>
        <p:nvSpPr>
          <p:cNvPr id="39" name="Rectangle 22"/>
          <p:cNvSpPr>
            <a:spLocks noChangeArrowheads="1"/>
          </p:cNvSpPr>
          <p:nvPr/>
        </p:nvSpPr>
        <p:spPr bwMode="auto">
          <a:xfrm>
            <a:off x="5532805" y="2824305"/>
            <a:ext cx="3530036"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5000"/>
              </a:lnSpc>
            </a:pPr>
            <a:r>
              <a:rPr lang="zh-CN" altLang="en-US" sz="1600" b="1" dirty="0"/>
              <a:t>颈椎病                               </a:t>
            </a:r>
            <a:r>
              <a:rPr lang="en-US" altLang="zh-CN" sz="1600" b="1" dirty="0"/>
              <a:t>34%</a:t>
            </a:r>
            <a:endParaRPr lang="en-US" altLang="zh-CN" sz="1600" b="1" dirty="0"/>
          </a:p>
        </p:txBody>
      </p:sp>
      <p:sp>
        <p:nvSpPr>
          <p:cNvPr id="40" name="Rectangle 23"/>
          <p:cNvSpPr>
            <a:spLocks noChangeArrowheads="1"/>
          </p:cNvSpPr>
          <p:nvPr/>
        </p:nvSpPr>
        <p:spPr bwMode="auto">
          <a:xfrm>
            <a:off x="5537875" y="3377412"/>
            <a:ext cx="352496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600" b="1" dirty="0"/>
              <a:t>脂肪肝                     </a:t>
            </a:r>
            <a:r>
              <a:rPr lang="en-US" altLang="zh-CN" sz="1600" b="1" dirty="0"/>
              <a:t>39</a:t>
            </a:r>
            <a:r>
              <a:rPr lang="en-US" altLang="zh-CN" sz="1600" b="1" dirty="0" smtClean="0"/>
              <a:t>%——</a:t>
            </a:r>
            <a:r>
              <a:rPr lang="zh-CN" altLang="en-US" sz="1600" b="1" dirty="0" smtClean="0"/>
              <a:t> </a:t>
            </a:r>
            <a:r>
              <a:rPr lang="en-US" altLang="zh-CN" sz="1600" b="1" dirty="0"/>
              <a:t>16%</a:t>
            </a:r>
            <a:endParaRPr lang="en-US" altLang="zh-CN" sz="1600" b="1" dirty="0"/>
          </a:p>
        </p:txBody>
      </p:sp>
      <p:sp>
        <p:nvSpPr>
          <p:cNvPr id="41" name="Rectangle 24"/>
          <p:cNvSpPr>
            <a:spLocks noChangeArrowheads="1"/>
          </p:cNvSpPr>
          <p:nvPr/>
        </p:nvSpPr>
        <p:spPr bwMode="auto">
          <a:xfrm>
            <a:off x="5532805" y="3908843"/>
            <a:ext cx="35300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600" b="1" dirty="0"/>
              <a:t>腰间盘突出                           </a:t>
            </a:r>
            <a:r>
              <a:rPr lang="en-US" altLang="zh-CN" sz="1600" b="1" dirty="0"/>
              <a:t>32%</a:t>
            </a:r>
            <a:endParaRPr lang="en-US" altLang="zh-CN" sz="1600" b="1" dirty="0"/>
          </a:p>
        </p:txBody>
      </p:sp>
      <p:sp>
        <p:nvSpPr>
          <p:cNvPr id="42" name="Rectangle 25"/>
          <p:cNvSpPr>
            <a:spLocks noChangeArrowheads="1"/>
          </p:cNvSpPr>
          <p:nvPr/>
        </p:nvSpPr>
        <p:spPr bwMode="auto">
          <a:xfrm>
            <a:off x="5508104" y="4493605"/>
            <a:ext cx="355473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600" b="1" dirty="0"/>
              <a:t>胃肠功能紊乱                        </a:t>
            </a:r>
            <a:r>
              <a:rPr lang="en-US" altLang="zh-CN" sz="1600" b="1" dirty="0"/>
              <a:t>26%</a:t>
            </a:r>
            <a:endParaRPr lang="en-US" altLang="zh-CN" sz="1600" b="1" dirty="0"/>
          </a:p>
        </p:txBody>
      </p:sp>
      <p:sp>
        <p:nvSpPr>
          <p:cNvPr id="44" name="AutoShape 10"/>
          <p:cNvSpPr>
            <a:spLocks noChangeArrowheads="1"/>
          </p:cNvSpPr>
          <p:nvPr/>
        </p:nvSpPr>
        <p:spPr bwMode="auto">
          <a:xfrm>
            <a:off x="5532805" y="2388295"/>
            <a:ext cx="3554737" cy="374250"/>
          </a:xfrm>
          <a:prstGeom prst="roundRect">
            <a:avLst>
              <a:gd name="adj" fmla="val 3898"/>
            </a:avLst>
          </a:prstGeom>
          <a:gradFill rotWithShape="1">
            <a:gsLst>
              <a:gs pos="0">
                <a:srgbClr val="FFFFFF">
                  <a:alpha val="48000"/>
                </a:srgbClr>
              </a:gs>
              <a:gs pos="100000">
                <a:srgbClr val="FFFFFF">
                  <a:alpha val="71001"/>
                </a:srgbClr>
              </a:gs>
            </a:gsLst>
            <a:lin ang="5400000" scaled="1"/>
          </a:gradFill>
          <a:ln w="19050" algn="ctr">
            <a:solidFill>
              <a:srgbClr val="5F5F5F"/>
            </a:solidFill>
            <a:round/>
          </a:ln>
        </p:spPr>
        <p:txBody>
          <a:bodyPr wrap="none" anchor="ctr"/>
          <a:lstStyle/>
          <a:p>
            <a:endParaRPr lang="zh-CN" altLang="zh-CN"/>
          </a:p>
        </p:txBody>
      </p:sp>
      <p:sp>
        <p:nvSpPr>
          <p:cNvPr id="45" name="Oval 11"/>
          <p:cNvSpPr>
            <a:spLocks noChangeArrowheads="1"/>
          </p:cNvSpPr>
          <p:nvPr/>
        </p:nvSpPr>
        <p:spPr bwMode="auto">
          <a:xfrm>
            <a:off x="4868424" y="2454391"/>
            <a:ext cx="393039" cy="242057"/>
          </a:xfrm>
          <a:prstGeom prst="ellipse">
            <a:avLst/>
          </a:prstGeom>
          <a:gradFill rotWithShape="1">
            <a:gsLst>
              <a:gs pos="0">
                <a:srgbClr val="5A3124"/>
              </a:gs>
              <a:gs pos="50000">
                <a:srgbClr val="CB762F"/>
              </a:gs>
              <a:gs pos="100000">
                <a:srgbClr val="5A3124"/>
              </a:gs>
            </a:gsLst>
            <a:lin ang="2700000" scaled="1"/>
          </a:gradFill>
          <a:ln>
            <a:noFill/>
          </a:ln>
          <a:effectLst>
            <a:outerShdw dist="50800" dir="5400000" algn="ctr" rotWithShape="0">
              <a:schemeClr val="tx1">
                <a:alpha val="50000"/>
              </a:schemeClr>
            </a:outerShdw>
          </a:effectLst>
          <a:extLst>
            <a:ext uri="{91240B29-F687-4F45-9708-019B960494DF}">
              <a14:hiddenLine xmlns:a14="http://schemas.microsoft.com/office/drawing/2010/main" w="12700">
                <a:solidFill>
                  <a:srgbClr val="000000"/>
                </a:solidFill>
                <a:round/>
              </a14:hiddenLine>
            </a:ext>
          </a:extLst>
        </p:spPr>
        <p:txBody>
          <a:bodyPr wrap="none" anchor="ctr"/>
          <a:lstStyle/>
          <a:p>
            <a:endParaRPr lang="zh-CN" altLang="zh-CN"/>
          </a:p>
        </p:txBody>
      </p:sp>
      <p:sp>
        <p:nvSpPr>
          <p:cNvPr id="47" name="AutoShape 2"/>
          <p:cNvSpPr>
            <a:spLocks noChangeArrowheads="1"/>
          </p:cNvSpPr>
          <p:nvPr/>
        </p:nvSpPr>
        <p:spPr bwMode="auto">
          <a:xfrm>
            <a:off x="5508696" y="3305681"/>
            <a:ext cx="3554145" cy="415379"/>
          </a:xfrm>
          <a:prstGeom prst="roundRect">
            <a:avLst>
              <a:gd name="adj" fmla="val 3898"/>
            </a:avLst>
          </a:prstGeom>
          <a:gradFill rotWithShape="1">
            <a:gsLst>
              <a:gs pos="0">
                <a:srgbClr val="FFFFFF">
                  <a:alpha val="48000"/>
                </a:srgbClr>
              </a:gs>
              <a:gs pos="100000">
                <a:srgbClr val="FFFFFF">
                  <a:alpha val="71001"/>
                </a:srgbClr>
              </a:gs>
            </a:gsLst>
            <a:lin ang="5400000" scaled="1"/>
          </a:gradFill>
          <a:ln w="19050" algn="ctr">
            <a:solidFill>
              <a:srgbClr val="5F5F5F"/>
            </a:solidFill>
            <a:round/>
          </a:ln>
        </p:spPr>
        <p:txBody>
          <a:bodyPr wrap="none" anchor="ctr"/>
          <a:lstStyle/>
          <a:p>
            <a:endParaRPr lang="zh-CN" altLang="zh-CN"/>
          </a:p>
        </p:txBody>
      </p:sp>
      <p:sp>
        <p:nvSpPr>
          <p:cNvPr id="48" name="Oval 3"/>
          <p:cNvSpPr>
            <a:spLocks noChangeArrowheads="1"/>
          </p:cNvSpPr>
          <p:nvPr/>
        </p:nvSpPr>
        <p:spPr bwMode="auto">
          <a:xfrm>
            <a:off x="4868424" y="3400758"/>
            <a:ext cx="416696" cy="225224"/>
          </a:xfrm>
          <a:prstGeom prst="ellipse">
            <a:avLst/>
          </a:prstGeom>
          <a:gradFill rotWithShape="1">
            <a:gsLst>
              <a:gs pos="0">
                <a:srgbClr val="334B48"/>
              </a:gs>
              <a:gs pos="50000">
                <a:srgbClr val="94A05A"/>
              </a:gs>
              <a:gs pos="100000">
                <a:srgbClr val="334B48"/>
              </a:gs>
            </a:gsLst>
            <a:lin ang="2700000" scaled="1"/>
          </a:gradFill>
          <a:ln>
            <a:noFill/>
          </a:ln>
          <a:effectLst>
            <a:outerShdw dist="52363" dir="4557825" algn="ctr" rotWithShape="0">
              <a:schemeClr val="tx1">
                <a:alpha val="50000"/>
              </a:schemeClr>
            </a:outerShdw>
          </a:effectLst>
          <a:extLst>
            <a:ext uri="{91240B29-F687-4F45-9708-019B960494DF}">
              <a14:hiddenLine xmlns:a14="http://schemas.microsoft.com/office/drawing/2010/main" w="12700">
                <a:solidFill>
                  <a:srgbClr val="000000"/>
                </a:solidFill>
                <a:round/>
              </a14:hiddenLine>
            </a:ext>
          </a:extLst>
        </p:spPr>
        <p:txBody>
          <a:bodyPr wrap="none" anchor="ctr"/>
          <a:lstStyle/>
          <a:p>
            <a:endParaRPr lang="zh-CN" altLang="zh-CN"/>
          </a:p>
        </p:txBody>
      </p:sp>
      <p:sp>
        <p:nvSpPr>
          <p:cNvPr id="49" name="Oval 7"/>
          <p:cNvSpPr>
            <a:spLocks noChangeArrowheads="1"/>
          </p:cNvSpPr>
          <p:nvPr/>
        </p:nvSpPr>
        <p:spPr bwMode="auto">
          <a:xfrm>
            <a:off x="4879536" y="4011910"/>
            <a:ext cx="416696" cy="168024"/>
          </a:xfrm>
          <a:prstGeom prst="ellipse">
            <a:avLst/>
          </a:prstGeom>
          <a:gradFill rotWithShape="1">
            <a:gsLst>
              <a:gs pos="0">
                <a:srgbClr val="0C2B41"/>
              </a:gs>
              <a:gs pos="50000">
                <a:srgbClr val="217BB9"/>
              </a:gs>
              <a:gs pos="100000">
                <a:srgbClr val="0C2B41"/>
              </a:gs>
            </a:gsLst>
            <a:lin ang="2700000" scaled="1"/>
          </a:gradFill>
          <a:ln>
            <a:noFill/>
          </a:ln>
          <a:effectLst>
            <a:outerShdw dist="50800" dir="5400000" algn="ctr" rotWithShape="0">
              <a:schemeClr val="tx1">
                <a:alpha val="50000"/>
              </a:schemeClr>
            </a:outerShdw>
          </a:effectLst>
          <a:extLst>
            <a:ext uri="{91240B29-F687-4F45-9708-019B960494DF}">
              <a14:hiddenLine xmlns:a14="http://schemas.microsoft.com/office/drawing/2010/main" w="12700">
                <a:solidFill>
                  <a:srgbClr val="000000"/>
                </a:solidFill>
                <a:round/>
              </a14:hiddenLine>
            </a:ext>
          </a:extLst>
        </p:spPr>
        <p:txBody>
          <a:bodyPr wrap="none" anchor="ctr"/>
          <a:lstStyle/>
          <a:p>
            <a:endParaRPr lang="zh-CN" altLang="zh-CN"/>
          </a:p>
        </p:txBody>
      </p:sp>
      <p:sp>
        <p:nvSpPr>
          <p:cNvPr id="50" name="AutoShape 6"/>
          <p:cNvSpPr>
            <a:spLocks noChangeArrowheads="1"/>
          </p:cNvSpPr>
          <p:nvPr/>
        </p:nvSpPr>
        <p:spPr bwMode="auto">
          <a:xfrm>
            <a:off x="5508104" y="4436695"/>
            <a:ext cx="3554144" cy="404209"/>
          </a:xfrm>
          <a:prstGeom prst="roundRect">
            <a:avLst>
              <a:gd name="adj" fmla="val 3898"/>
            </a:avLst>
          </a:prstGeom>
          <a:gradFill rotWithShape="1">
            <a:gsLst>
              <a:gs pos="0">
                <a:srgbClr val="FFFFFF">
                  <a:alpha val="48000"/>
                </a:srgbClr>
              </a:gs>
              <a:gs pos="100000">
                <a:srgbClr val="FFFFFF">
                  <a:alpha val="71001"/>
                </a:srgbClr>
              </a:gs>
            </a:gsLst>
            <a:lin ang="5400000" scaled="1"/>
          </a:gradFill>
          <a:ln w="19050" algn="ctr">
            <a:solidFill>
              <a:srgbClr val="5F5F5F"/>
            </a:solidFill>
            <a:round/>
          </a:ln>
        </p:spPr>
        <p:txBody>
          <a:bodyPr wrap="none" anchor="ctr"/>
          <a:lstStyle/>
          <a:p>
            <a:endParaRPr lang="zh-CN" altLang="zh-CN"/>
          </a:p>
        </p:txBody>
      </p:sp>
      <p:pic>
        <p:nvPicPr>
          <p:cNvPr id="6146" name="Picture 2" descr="http://pica.nipic.com/2008-05-06/20085614651981_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2112" y="2648653"/>
            <a:ext cx="3981855" cy="22993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83749" y="2668729"/>
            <a:ext cx="800219" cy="2299361"/>
          </a:xfrm>
          <a:prstGeom prst="rect">
            <a:avLst/>
          </a:prstGeom>
        </p:spPr>
        <p:style>
          <a:lnRef idx="0">
            <a:schemeClr val="accent2"/>
          </a:lnRef>
          <a:fillRef idx="3">
            <a:schemeClr val="accent2"/>
          </a:fillRef>
          <a:effectRef idx="3">
            <a:schemeClr val="accent2"/>
          </a:effectRef>
          <a:fontRef idx="minor">
            <a:schemeClr val="lt1"/>
          </a:fontRef>
        </p:style>
        <p:txBody>
          <a:bodyPr vert="eaVert" wrap="square" rtlCol="0" anchor="ctr">
            <a:spAutoFit/>
          </a:bodyPr>
          <a:lstStyle/>
          <a:p>
            <a:pPr algn="ctr"/>
            <a:r>
              <a:rPr lang="zh-CN" altLang="en-US" sz="2000" dirty="0" smtClean="0">
                <a:latin typeface="华文行楷" panose="02010800040101010101" pitchFamily="2" charset="-122"/>
                <a:ea typeface="华文行楷" panose="02010800040101010101" pitchFamily="2" charset="-122"/>
              </a:rPr>
              <a:t>春蚕到死丝方尽蜡烛成灰泪始干</a:t>
            </a:r>
            <a:endParaRPr lang="zh-CN" altLang="en-US" sz="2000" dirty="0">
              <a:latin typeface="华文行楷" panose="02010800040101010101" pitchFamily="2" charset="-122"/>
              <a:ea typeface="华文行楷" panose="0201080004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ppt_x"/>
                                          </p:val>
                                        </p:tav>
                                        <p:tav tm="100000">
                                          <p:val>
                                            <p:strVal val="#ppt_x"/>
                                          </p:val>
                                        </p:tav>
                                      </p:tavLst>
                                    </p:anim>
                                    <p:anim calcmode="lin" valueType="num">
                                      <p:cBhvr additive="base">
                                        <p:cTn id="52" dur="500" fill="hold"/>
                                        <p:tgtEl>
                                          <p:spTgt spid="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ppt_x"/>
                                          </p:val>
                                        </p:tav>
                                        <p:tav tm="100000">
                                          <p:val>
                                            <p:strVal val="#ppt_x"/>
                                          </p:val>
                                        </p:tav>
                                      </p:tavLst>
                                    </p:anim>
                                    <p:anim calcmode="lin" valueType="num">
                                      <p:cBhvr additive="base">
                                        <p:cTn id="56" dur="500" fill="hold"/>
                                        <p:tgtEl>
                                          <p:spTgt spid="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fill="hold"/>
                                        <p:tgtEl>
                                          <p:spTgt spid="39"/>
                                        </p:tgtEl>
                                        <p:attrNameLst>
                                          <p:attrName>ppt_x</p:attrName>
                                        </p:attrNameLst>
                                      </p:cBhvr>
                                      <p:tavLst>
                                        <p:tav tm="0">
                                          <p:val>
                                            <p:strVal val="#ppt_x"/>
                                          </p:val>
                                        </p:tav>
                                        <p:tav tm="100000">
                                          <p:val>
                                            <p:strVal val="#ppt_x"/>
                                          </p:val>
                                        </p:tav>
                                      </p:tavLst>
                                    </p:anim>
                                    <p:anim calcmode="lin" valueType="num">
                                      <p:cBhvr additive="base">
                                        <p:cTn id="60" dur="500" fill="hold"/>
                                        <p:tgtEl>
                                          <p:spTgt spid="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ppt_x"/>
                                          </p:val>
                                        </p:tav>
                                        <p:tav tm="100000">
                                          <p:val>
                                            <p:strVal val="#ppt_x"/>
                                          </p:val>
                                        </p:tav>
                                      </p:tavLst>
                                    </p:anim>
                                    <p:anim calcmode="lin" valueType="num">
                                      <p:cBhvr additive="base">
                                        <p:cTn id="64" dur="500" fill="hold"/>
                                        <p:tgtEl>
                                          <p:spTgt spid="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ppt_x"/>
                                          </p:val>
                                        </p:tav>
                                        <p:tav tm="100000">
                                          <p:val>
                                            <p:strVal val="#ppt_x"/>
                                          </p:val>
                                        </p:tav>
                                      </p:tavLst>
                                    </p:anim>
                                    <p:anim calcmode="lin" valueType="num">
                                      <p:cBhvr additive="base">
                                        <p:cTn id="68" dur="500" fill="hold"/>
                                        <p:tgtEl>
                                          <p:spTgt spid="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500" fill="hold"/>
                                        <p:tgtEl>
                                          <p:spTgt spid="42"/>
                                        </p:tgtEl>
                                        <p:attrNameLst>
                                          <p:attrName>ppt_x</p:attrName>
                                        </p:attrNameLst>
                                      </p:cBhvr>
                                      <p:tavLst>
                                        <p:tav tm="0">
                                          <p:val>
                                            <p:strVal val="#ppt_x"/>
                                          </p:val>
                                        </p:tav>
                                        <p:tav tm="100000">
                                          <p:val>
                                            <p:strVal val="#ppt_x"/>
                                          </p:val>
                                        </p:tav>
                                      </p:tavLst>
                                    </p:anim>
                                    <p:anim calcmode="lin" valueType="num">
                                      <p:cBhvr additive="base">
                                        <p:cTn id="72" dur="500" fill="hold"/>
                                        <p:tgtEl>
                                          <p:spTgt spid="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500" fill="hold"/>
                                        <p:tgtEl>
                                          <p:spTgt spid="44"/>
                                        </p:tgtEl>
                                        <p:attrNameLst>
                                          <p:attrName>ppt_x</p:attrName>
                                        </p:attrNameLst>
                                      </p:cBhvr>
                                      <p:tavLst>
                                        <p:tav tm="0">
                                          <p:val>
                                            <p:strVal val="#ppt_x"/>
                                          </p:val>
                                        </p:tav>
                                        <p:tav tm="100000">
                                          <p:val>
                                            <p:strVal val="#ppt_x"/>
                                          </p:val>
                                        </p:tav>
                                      </p:tavLst>
                                    </p:anim>
                                    <p:anim calcmode="lin" valueType="num">
                                      <p:cBhvr additive="base">
                                        <p:cTn id="76" dur="500" fill="hold"/>
                                        <p:tgtEl>
                                          <p:spTgt spid="4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additive="base">
                                        <p:cTn id="83" dur="500" fill="hold"/>
                                        <p:tgtEl>
                                          <p:spTgt spid="47"/>
                                        </p:tgtEl>
                                        <p:attrNameLst>
                                          <p:attrName>ppt_x</p:attrName>
                                        </p:attrNameLst>
                                      </p:cBhvr>
                                      <p:tavLst>
                                        <p:tav tm="0">
                                          <p:val>
                                            <p:strVal val="#ppt_x"/>
                                          </p:val>
                                        </p:tav>
                                        <p:tav tm="100000">
                                          <p:val>
                                            <p:strVal val="#ppt_x"/>
                                          </p:val>
                                        </p:tav>
                                      </p:tavLst>
                                    </p:anim>
                                    <p:anim calcmode="lin" valueType="num">
                                      <p:cBhvr additive="base">
                                        <p:cTn id="84" dur="500" fill="hold"/>
                                        <p:tgtEl>
                                          <p:spTgt spid="4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additive="base">
                                        <p:cTn id="87" dur="500" fill="hold"/>
                                        <p:tgtEl>
                                          <p:spTgt spid="48"/>
                                        </p:tgtEl>
                                        <p:attrNameLst>
                                          <p:attrName>ppt_x</p:attrName>
                                        </p:attrNameLst>
                                      </p:cBhvr>
                                      <p:tavLst>
                                        <p:tav tm="0">
                                          <p:val>
                                            <p:strVal val="#ppt_x"/>
                                          </p:val>
                                        </p:tav>
                                        <p:tav tm="100000">
                                          <p:val>
                                            <p:strVal val="#ppt_x"/>
                                          </p:val>
                                        </p:tav>
                                      </p:tavLst>
                                    </p:anim>
                                    <p:anim calcmode="lin" valueType="num">
                                      <p:cBhvr additive="base">
                                        <p:cTn id="88" dur="500" fill="hold"/>
                                        <p:tgtEl>
                                          <p:spTgt spid="4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additive="base">
                                        <p:cTn id="91" dur="500" fill="hold"/>
                                        <p:tgtEl>
                                          <p:spTgt spid="49"/>
                                        </p:tgtEl>
                                        <p:attrNameLst>
                                          <p:attrName>ppt_x</p:attrName>
                                        </p:attrNameLst>
                                      </p:cBhvr>
                                      <p:tavLst>
                                        <p:tav tm="0">
                                          <p:val>
                                            <p:strVal val="#ppt_x"/>
                                          </p:val>
                                        </p:tav>
                                        <p:tav tm="100000">
                                          <p:val>
                                            <p:strVal val="#ppt_x"/>
                                          </p:val>
                                        </p:tav>
                                      </p:tavLst>
                                    </p:anim>
                                    <p:anim calcmode="lin" valueType="num">
                                      <p:cBhvr additive="base">
                                        <p:cTn id="92" dur="500" fill="hold"/>
                                        <p:tgtEl>
                                          <p:spTgt spid="4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500" fill="hold"/>
                                        <p:tgtEl>
                                          <p:spTgt spid="50"/>
                                        </p:tgtEl>
                                        <p:attrNameLst>
                                          <p:attrName>ppt_x</p:attrName>
                                        </p:attrNameLst>
                                      </p:cBhvr>
                                      <p:tavLst>
                                        <p:tav tm="0">
                                          <p:val>
                                            <p:strVal val="#ppt_x"/>
                                          </p:val>
                                        </p:tav>
                                        <p:tav tm="100000">
                                          <p:val>
                                            <p:strVal val="#ppt_x"/>
                                          </p:val>
                                        </p:tav>
                                      </p:tavLst>
                                    </p:anim>
                                    <p:anim calcmode="lin" valueType="num">
                                      <p:cBhvr additive="base">
                                        <p:cTn id="9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30" grpId="0" animBg="1"/>
      <p:bldP spid="33" grpId="0" animBg="1"/>
      <p:bldP spid="37" grpId="0"/>
      <p:bldP spid="38" grpId="0"/>
      <p:bldP spid="39" grpId="0"/>
      <p:bldP spid="40" grpId="0"/>
      <p:bldP spid="41" grpId="0"/>
      <p:bldP spid="42" grpId="0"/>
      <p:bldP spid="44" grpId="0" animBg="1"/>
      <p:bldP spid="45" grpId="0" animBg="1"/>
      <p:bldP spid="47" grpId="0" animBg="1"/>
      <p:bldP spid="48" grpId="0" animBg="1"/>
      <p:bldP spid="49" grpId="0"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843558"/>
            <a:ext cx="4788024"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21"/>
          <p:cNvSpPr>
            <a:spLocks noChangeArrowheads="1"/>
          </p:cNvSpPr>
          <p:nvPr/>
        </p:nvSpPr>
        <p:spPr bwMode="gray">
          <a:xfrm>
            <a:off x="0" y="0"/>
            <a:ext cx="5076056"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r>
              <a:rPr kumimoji="1" lang="zh-CN" altLang="en-US" sz="3600" b="1" dirty="0" smtClean="0">
                <a:solidFill>
                  <a:srgbClr val="C00000"/>
                </a:solidFill>
                <a:latin typeface="微软雅黑" pitchFamily="34" charset="-122"/>
                <a:ea typeface="微软雅黑" pitchFamily="34" charset="-122"/>
              </a:rPr>
              <a:t>话题</a:t>
            </a:r>
            <a:r>
              <a:rPr kumimoji="1" lang="zh-CN" altLang="en-US" sz="3600" b="1" dirty="0">
                <a:solidFill>
                  <a:srgbClr val="C00000"/>
                </a:solidFill>
                <a:latin typeface="微软雅黑" pitchFamily="34" charset="-122"/>
                <a:ea typeface="微软雅黑" pitchFamily="34" charset="-122"/>
              </a:rPr>
              <a:t>八</a:t>
            </a:r>
            <a:r>
              <a:rPr kumimoji="1" lang="en-US" altLang="zh-CN" sz="3600" b="1" dirty="0" smtClean="0">
                <a:solidFill>
                  <a:srgbClr val="C00000"/>
                </a:solidFill>
                <a:latin typeface="微软雅黑" pitchFamily="34" charset="-122"/>
                <a:ea typeface="微软雅黑" pitchFamily="34" charset="-122"/>
              </a:rPr>
              <a:t>——</a:t>
            </a:r>
            <a:r>
              <a:rPr kumimoji="1" lang="zh-CN" altLang="en-US" sz="3600" b="1" dirty="0" smtClean="0">
                <a:solidFill>
                  <a:srgbClr val="C00000"/>
                </a:solidFill>
                <a:latin typeface="微软雅黑" pitchFamily="34" charset="-122"/>
                <a:ea typeface="微软雅黑" pitchFamily="34" charset="-122"/>
              </a:rPr>
              <a:t>职业与专业</a:t>
            </a:r>
            <a:endParaRPr kumimoji="1" lang="zh-CN" altLang="en-US" sz="3600" b="1" dirty="0">
              <a:solidFill>
                <a:srgbClr val="C00000"/>
              </a:solidFill>
              <a:latin typeface="微软雅黑" pitchFamily="34" charset="-122"/>
              <a:ea typeface="微软雅黑" pitchFamily="34" charset="-122"/>
            </a:endParaRPr>
          </a:p>
        </p:txBody>
      </p:sp>
      <p:sp>
        <p:nvSpPr>
          <p:cNvPr id="11" name="Oval 4"/>
          <p:cNvSpPr>
            <a:spLocks noChangeArrowheads="1"/>
          </p:cNvSpPr>
          <p:nvPr/>
        </p:nvSpPr>
        <p:spPr bwMode="gray">
          <a:xfrm rot="-998297">
            <a:off x="2366963" y="1809751"/>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12" name="Oval 20"/>
          <p:cNvSpPr>
            <a:spLocks noChangeArrowheads="1"/>
          </p:cNvSpPr>
          <p:nvPr/>
        </p:nvSpPr>
        <p:spPr bwMode="gray">
          <a:xfrm rot="-998297">
            <a:off x="2497139" y="1989535"/>
            <a:ext cx="3265487" cy="79295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kumimoji="1" lang="zh-CN" altLang="zh-CN" sz="2000" b="1">
              <a:latin typeface="Times New Roman" pitchFamily="18" charset="0"/>
            </a:endParaRPr>
          </a:p>
        </p:txBody>
      </p:sp>
      <p:sp>
        <p:nvSpPr>
          <p:cNvPr id="13" name="Oval 4"/>
          <p:cNvSpPr>
            <a:spLocks noChangeArrowheads="1"/>
          </p:cNvSpPr>
          <p:nvPr/>
        </p:nvSpPr>
        <p:spPr bwMode="gray">
          <a:xfrm rot="-998297">
            <a:off x="2463377" y="2246695"/>
            <a:ext cx="3402012" cy="956072"/>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kumimoji="1" lang="zh-CN" altLang="en-US" sz="2000" b="1">
              <a:latin typeface="Times New Roman" pitchFamily="18" charset="0"/>
            </a:endParaRPr>
          </a:p>
        </p:txBody>
      </p:sp>
      <p:sp>
        <p:nvSpPr>
          <p:cNvPr id="28" name="AutoShape 2" descr="http://img3.imgtn.bdimg.com/it/u=135554720,32185160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矩形 8"/>
          <p:cNvSpPr/>
          <p:nvPr/>
        </p:nvSpPr>
        <p:spPr>
          <a:xfrm>
            <a:off x="573489" y="881053"/>
            <a:ext cx="3013967" cy="461665"/>
          </a:xfrm>
          <a:prstGeom prst="rect">
            <a:avLst/>
          </a:prstGeom>
        </p:spPr>
        <p:txBody>
          <a:bodyPr wrap="none">
            <a:spAutoFit/>
          </a:bodyPr>
          <a:lstStyle/>
          <a:p>
            <a:r>
              <a:rPr lang="zh-CN" altLang="en-US" sz="2400" b="1" dirty="0" smtClean="0"/>
              <a:t>探究</a:t>
            </a:r>
            <a:r>
              <a:rPr lang="zh-CN" altLang="en-US" sz="2400" b="1" dirty="0"/>
              <a:t>学习</a:t>
            </a:r>
            <a:r>
              <a:rPr lang="zh-CN" altLang="en-US" sz="2400" b="1" dirty="0" smtClean="0"/>
              <a:t>：</a:t>
            </a:r>
            <a:r>
              <a:rPr lang="zh-CN" altLang="en-US" sz="2000" b="1" dirty="0" smtClean="0">
                <a:solidFill>
                  <a:srgbClr val="7030A0"/>
                </a:solidFill>
                <a:latin typeface="华文行楷" panose="02010800040101010101" pitchFamily="2" charset="-122"/>
                <a:ea typeface="华文行楷" panose="02010800040101010101" pitchFamily="2" charset="-122"/>
              </a:rPr>
              <a:t>深层次探索</a:t>
            </a:r>
            <a:endParaRPr lang="zh-CN" altLang="en-US" sz="2000" b="1" kern="10" dirty="0">
              <a:ln w="19050">
                <a:solidFill>
                  <a:srgbClr val="99CCFF"/>
                </a:solidFill>
                <a:round/>
              </a:ln>
              <a:solidFill>
                <a:srgbClr val="7030A0"/>
              </a:solidFill>
              <a:effectLst>
                <a:outerShdw dist="35921" dir="2700000" algn="ctr" rotWithShape="0">
                  <a:srgbClr val="990000"/>
                </a:outerShdw>
              </a:effectLst>
              <a:latin typeface="华文行楷" panose="02010800040101010101" pitchFamily="2" charset="-122"/>
              <a:ea typeface="华文行楷" panose="02010800040101010101" pitchFamily="2" charset="-122"/>
            </a:endParaRPr>
          </a:p>
        </p:txBody>
      </p:sp>
      <p:sp>
        <p:nvSpPr>
          <p:cNvPr id="15" name="Text Box 26"/>
          <p:cNvSpPr txBox="1">
            <a:spLocks noChangeArrowheads="1"/>
          </p:cNvSpPr>
          <p:nvPr/>
        </p:nvSpPr>
        <p:spPr bwMode="auto">
          <a:xfrm>
            <a:off x="307974" y="1342718"/>
            <a:ext cx="3975993" cy="1261884"/>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800" b="1" dirty="0">
                <a:ea typeface="楷体_GB2312" pitchFamily="49" charset="-122"/>
              </a:rPr>
              <a:t>关于白领</a:t>
            </a:r>
            <a:r>
              <a:rPr lang="zh-CN" altLang="en-US" sz="2800" b="1" dirty="0" smtClean="0">
                <a:ea typeface="楷体_GB2312" pitchFamily="49" charset="-122"/>
              </a:rPr>
              <a:t>：</a:t>
            </a:r>
            <a:r>
              <a:rPr lang="zh-CN" altLang="en-US" sz="2400" b="1" dirty="0">
                <a:solidFill>
                  <a:schemeClr val="tx2"/>
                </a:solidFill>
              </a:rPr>
              <a:t>写字楼工作、衣着光鲜、开私家车、在茶餐厅吃西式早餐</a:t>
            </a:r>
            <a:r>
              <a:rPr lang="en-US" altLang="zh-CN" sz="2400" b="1" dirty="0">
                <a:solidFill>
                  <a:schemeClr val="tx2"/>
                </a:solidFill>
              </a:rPr>
              <a:t>……</a:t>
            </a:r>
            <a:endParaRPr lang="en-US" altLang="zh-CN" sz="2400" b="1" dirty="0">
              <a:solidFill>
                <a:schemeClr val="tx2"/>
              </a:solidFill>
            </a:endParaRPr>
          </a:p>
        </p:txBody>
      </p:sp>
      <p:sp>
        <p:nvSpPr>
          <p:cNvPr id="22" name="Oval 4"/>
          <p:cNvSpPr>
            <a:spLocks noChangeArrowheads="1"/>
          </p:cNvSpPr>
          <p:nvPr/>
        </p:nvSpPr>
        <p:spPr bwMode="auto">
          <a:xfrm>
            <a:off x="565150" y="3761268"/>
            <a:ext cx="326509" cy="107470"/>
          </a:xfrm>
          <a:prstGeom prst="ellipse">
            <a:avLst/>
          </a:prstGeom>
          <a:gradFill rotWithShape="1">
            <a:gsLst>
              <a:gs pos="0">
                <a:schemeClr val="bg1">
                  <a:alpha val="45000"/>
                </a:schemeClr>
              </a:gs>
              <a:gs pos="100000">
                <a:schemeClr val="bg1">
                  <a:gamma/>
                  <a:tint val="0"/>
                  <a:invGamma/>
                  <a:alpha val="0"/>
                </a:schemeClr>
              </a:gs>
            </a:gsLst>
            <a:lin ang="5400000" scaled="1"/>
          </a:gradFill>
          <a:ln w="19050">
            <a:noFill/>
            <a:round/>
          </a:ln>
          <a:effectLst/>
        </p:spPr>
        <p:txBody>
          <a:bodyPr wrap="none" anchor="ctr"/>
          <a:lstStyle/>
          <a:p>
            <a:endParaRPr lang="zh-CN" altLang="zh-CN"/>
          </a:p>
        </p:txBody>
      </p:sp>
      <p:sp>
        <p:nvSpPr>
          <p:cNvPr id="24" name="Oval 8"/>
          <p:cNvSpPr>
            <a:spLocks noChangeArrowheads="1"/>
          </p:cNvSpPr>
          <p:nvPr/>
        </p:nvSpPr>
        <p:spPr bwMode="auto">
          <a:xfrm>
            <a:off x="649288" y="5131280"/>
            <a:ext cx="326509" cy="107470"/>
          </a:xfrm>
          <a:prstGeom prst="ellipse">
            <a:avLst/>
          </a:prstGeom>
          <a:gradFill rotWithShape="1">
            <a:gsLst>
              <a:gs pos="0">
                <a:schemeClr val="bg1">
                  <a:alpha val="45000"/>
                </a:schemeClr>
              </a:gs>
              <a:gs pos="100000">
                <a:schemeClr val="bg1">
                  <a:gamma/>
                  <a:tint val="0"/>
                  <a:invGamma/>
                  <a:alpha val="0"/>
                </a:schemeClr>
              </a:gs>
            </a:gsLst>
            <a:lin ang="5400000" scaled="1"/>
          </a:gradFill>
          <a:ln w="19050">
            <a:noFill/>
            <a:round/>
          </a:ln>
          <a:effectLst/>
        </p:spPr>
        <p:txBody>
          <a:bodyPr wrap="none" anchor="ctr"/>
          <a:lstStyle/>
          <a:p>
            <a:endParaRPr lang="zh-CN" altLang="zh-CN" b="1"/>
          </a:p>
        </p:txBody>
      </p:sp>
      <p:sp>
        <p:nvSpPr>
          <p:cNvPr id="26" name="Oval 12"/>
          <p:cNvSpPr>
            <a:spLocks noChangeArrowheads="1"/>
          </p:cNvSpPr>
          <p:nvPr/>
        </p:nvSpPr>
        <p:spPr bwMode="auto">
          <a:xfrm>
            <a:off x="565150" y="2256318"/>
            <a:ext cx="326509" cy="107470"/>
          </a:xfrm>
          <a:prstGeom prst="ellipse">
            <a:avLst/>
          </a:prstGeom>
          <a:gradFill rotWithShape="1">
            <a:gsLst>
              <a:gs pos="0">
                <a:schemeClr val="bg1">
                  <a:alpha val="45000"/>
                </a:schemeClr>
              </a:gs>
              <a:gs pos="100000">
                <a:schemeClr val="bg1">
                  <a:gamma/>
                  <a:tint val="0"/>
                  <a:invGamma/>
                  <a:alpha val="0"/>
                </a:schemeClr>
              </a:gs>
            </a:gsLst>
            <a:lin ang="5400000" scaled="1"/>
          </a:gradFill>
          <a:ln w="19050">
            <a:noFill/>
            <a:round/>
          </a:ln>
          <a:effectLst/>
        </p:spPr>
        <p:txBody>
          <a:bodyPr wrap="none" anchor="ctr"/>
          <a:lstStyle/>
          <a:p>
            <a:endParaRPr lang="zh-CN" altLang="zh-CN"/>
          </a:p>
        </p:txBody>
      </p:sp>
      <p:sp>
        <p:nvSpPr>
          <p:cNvPr id="30" name="Oval 12"/>
          <p:cNvSpPr>
            <a:spLocks noChangeArrowheads="1"/>
          </p:cNvSpPr>
          <p:nvPr/>
        </p:nvSpPr>
        <p:spPr bwMode="auto">
          <a:xfrm>
            <a:off x="554038" y="3048480"/>
            <a:ext cx="326509" cy="107470"/>
          </a:xfrm>
          <a:prstGeom prst="ellipse">
            <a:avLst/>
          </a:prstGeom>
          <a:gradFill rotWithShape="1">
            <a:gsLst>
              <a:gs pos="0">
                <a:schemeClr val="bg1">
                  <a:alpha val="45000"/>
                </a:schemeClr>
              </a:gs>
              <a:gs pos="100000">
                <a:schemeClr val="bg1">
                  <a:gamma/>
                  <a:tint val="0"/>
                  <a:invGamma/>
                  <a:alpha val="0"/>
                </a:schemeClr>
              </a:gs>
            </a:gsLst>
            <a:lin ang="5400000" scaled="1"/>
          </a:gradFill>
          <a:ln w="19050">
            <a:noFill/>
            <a:round/>
          </a:ln>
          <a:effectLst/>
        </p:spPr>
        <p:txBody>
          <a:bodyPr wrap="none" anchor="ctr"/>
          <a:lstStyle/>
          <a:p>
            <a:endParaRPr lang="zh-CN" altLang="zh-CN"/>
          </a:p>
        </p:txBody>
      </p:sp>
      <p:sp>
        <p:nvSpPr>
          <p:cNvPr id="33" name="Oval 4"/>
          <p:cNvSpPr>
            <a:spLocks noChangeArrowheads="1"/>
          </p:cNvSpPr>
          <p:nvPr/>
        </p:nvSpPr>
        <p:spPr bwMode="auto">
          <a:xfrm>
            <a:off x="595313" y="4458180"/>
            <a:ext cx="326509" cy="107470"/>
          </a:xfrm>
          <a:prstGeom prst="ellipse">
            <a:avLst/>
          </a:prstGeom>
          <a:gradFill rotWithShape="1">
            <a:gsLst>
              <a:gs pos="0">
                <a:schemeClr val="bg1">
                  <a:alpha val="45000"/>
                </a:schemeClr>
              </a:gs>
              <a:gs pos="100000">
                <a:schemeClr val="bg1">
                  <a:gamma/>
                  <a:tint val="0"/>
                  <a:invGamma/>
                  <a:alpha val="0"/>
                </a:schemeClr>
              </a:gs>
            </a:gsLst>
            <a:lin ang="5400000" scaled="1"/>
          </a:gradFill>
          <a:ln w="19050">
            <a:noFill/>
            <a:round/>
          </a:ln>
          <a:effectLst/>
        </p:spPr>
        <p:txBody>
          <a:bodyPr wrap="none" anchor="ctr"/>
          <a:lstStyle/>
          <a:p>
            <a:endParaRPr lang="zh-CN" altLang="zh-CN"/>
          </a:p>
        </p:txBody>
      </p:sp>
      <p:sp>
        <p:nvSpPr>
          <p:cNvPr id="36" name="Rectangle 5"/>
          <p:cNvSpPr>
            <a:spLocks noChangeArrowheads="1"/>
          </p:cNvSpPr>
          <p:nvPr/>
        </p:nvSpPr>
        <p:spPr bwMode="auto">
          <a:xfrm>
            <a:off x="307975" y="2580786"/>
            <a:ext cx="4645025" cy="246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25000"/>
              </a:lnSpc>
              <a:buClr>
                <a:srgbClr val="FF0000"/>
              </a:buClr>
              <a:buFont typeface="Wingdings" pitchFamily="2" charset="2"/>
              <a:buChar char="Ø"/>
            </a:pPr>
            <a:r>
              <a:rPr lang="zh-CN" altLang="en-US" b="1" dirty="0">
                <a:latin typeface="楷体_GB2312" pitchFamily="49" charset="-122"/>
                <a:ea typeface="楷体_GB2312" pitchFamily="49" charset="-122"/>
              </a:rPr>
              <a:t>工作尚体面，但经常加班薪酬可怜；</a:t>
            </a:r>
            <a:endParaRPr lang="zh-CN" altLang="en-US" b="1" dirty="0">
              <a:latin typeface="楷体_GB2312" pitchFamily="49" charset="-122"/>
              <a:ea typeface="楷体_GB2312" pitchFamily="49" charset="-122"/>
            </a:endParaRPr>
          </a:p>
          <a:p>
            <a:pPr>
              <a:lnSpc>
                <a:spcPct val="125000"/>
              </a:lnSpc>
              <a:buClr>
                <a:srgbClr val="FF0000"/>
              </a:buClr>
              <a:buFont typeface="Wingdings" pitchFamily="2" charset="2"/>
              <a:buChar char="Ø"/>
            </a:pPr>
            <a:r>
              <a:rPr lang="zh-CN" altLang="en-US" b="1" dirty="0">
                <a:latin typeface="楷体_GB2312" pitchFamily="49" charset="-122"/>
                <a:ea typeface="楷体_GB2312" pitchFamily="49" charset="-122"/>
              </a:rPr>
              <a:t>衣着得光鲜，只买起打折名牌；</a:t>
            </a:r>
            <a:endParaRPr lang="zh-CN" altLang="en-US" b="1" dirty="0">
              <a:latin typeface="楷体_GB2312" pitchFamily="49" charset="-122"/>
              <a:ea typeface="楷体_GB2312" pitchFamily="49" charset="-122"/>
            </a:endParaRPr>
          </a:p>
          <a:p>
            <a:pPr>
              <a:lnSpc>
                <a:spcPct val="125000"/>
              </a:lnSpc>
              <a:buClr>
                <a:srgbClr val="FF0000"/>
              </a:buClr>
              <a:buFont typeface="Wingdings" pitchFamily="2" charset="2"/>
              <a:buChar char="Ø"/>
            </a:pPr>
            <a:r>
              <a:rPr lang="zh-CN" altLang="en-US" b="1" dirty="0">
                <a:latin typeface="楷体_GB2312" pitchFamily="49" charset="-122"/>
                <a:ea typeface="楷体_GB2312" pitchFamily="49" charset="-122"/>
              </a:rPr>
              <a:t>有房但大多数工资给了银行；</a:t>
            </a:r>
            <a:endParaRPr lang="zh-CN" altLang="en-US" b="1" dirty="0">
              <a:latin typeface="楷体_GB2312" pitchFamily="49" charset="-122"/>
              <a:ea typeface="楷体_GB2312" pitchFamily="49" charset="-122"/>
            </a:endParaRPr>
          </a:p>
          <a:p>
            <a:pPr>
              <a:lnSpc>
                <a:spcPct val="125000"/>
              </a:lnSpc>
              <a:buClr>
                <a:srgbClr val="FF0000"/>
              </a:buClr>
              <a:buFont typeface="Wingdings" pitchFamily="2" charset="2"/>
              <a:buChar char="Ø"/>
            </a:pPr>
            <a:r>
              <a:rPr lang="zh-CN" altLang="en-US" b="1" dirty="0">
                <a:latin typeface="楷体_GB2312" pitchFamily="49" charset="-122"/>
                <a:ea typeface="楷体_GB2312" pitchFamily="49" charset="-122"/>
              </a:rPr>
              <a:t>工作紧张，业余生活不丰富；</a:t>
            </a:r>
            <a:endParaRPr lang="zh-CN" altLang="en-US" b="1" dirty="0">
              <a:latin typeface="楷体_GB2312" pitchFamily="49" charset="-122"/>
              <a:ea typeface="楷体_GB2312" pitchFamily="49" charset="-122"/>
            </a:endParaRPr>
          </a:p>
          <a:p>
            <a:pPr>
              <a:lnSpc>
                <a:spcPct val="125000"/>
              </a:lnSpc>
              <a:buClr>
                <a:srgbClr val="FF0000"/>
              </a:buClr>
              <a:buFont typeface="Wingdings" pitchFamily="2" charset="2"/>
              <a:buChar char="Ø"/>
            </a:pPr>
            <a:r>
              <a:rPr lang="zh-CN" altLang="en-US" b="1" dirty="0">
                <a:latin typeface="楷体_GB2312" pitchFamily="49" charset="-122"/>
                <a:ea typeface="楷体_GB2312" pitchFamily="49" charset="-122"/>
              </a:rPr>
              <a:t>出行基本依靠公共交通，偶尔打打车，或许因为油价的上涨有车也停在车库里。</a:t>
            </a:r>
            <a:endParaRPr lang="zh-CN" altLang="en-US" b="1" dirty="0">
              <a:latin typeface="楷体_GB2312" pitchFamily="49" charset="-122"/>
              <a:ea typeface="楷体_GB2312" pitchFamily="49" charset="-122"/>
            </a:endParaRPr>
          </a:p>
          <a:p>
            <a:pPr>
              <a:lnSpc>
                <a:spcPct val="125000"/>
              </a:lnSpc>
              <a:buClr>
                <a:srgbClr val="FF0000"/>
              </a:buClr>
              <a:buFont typeface="Wingdings" pitchFamily="2" charset="2"/>
              <a:buChar char="Ø"/>
            </a:pPr>
            <a:r>
              <a:rPr lang="zh-CN" altLang="en-US" b="1" dirty="0">
                <a:latin typeface="楷体_GB2312" pitchFamily="49" charset="-122"/>
                <a:ea typeface="楷体_GB2312" pitchFamily="49" charset="-122"/>
              </a:rPr>
              <a:t>工作压力大，因此亚健康时不时骚扰</a:t>
            </a:r>
            <a:r>
              <a:rPr lang="zh-CN" altLang="en-US" dirty="0">
                <a:latin typeface="楷体_GB2312" pitchFamily="49" charset="-122"/>
                <a:ea typeface="楷体_GB2312" pitchFamily="49" charset="-122"/>
              </a:rPr>
              <a:t>。</a:t>
            </a:r>
            <a:r>
              <a:rPr lang="zh-CN" altLang="en-US" b="1" dirty="0">
                <a:latin typeface="楷体_GB2312" pitchFamily="49" charset="-122"/>
                <a:ea typeface="楷体_GB2312" pitchFamily="49" charset="-122"/>
              </a:rPr>
              <a:t> </a:t>
            </a:r>
            <a:endParaRPr lang="zh-CN" altLang="en-US" b="1" dirty="0">
              <a:latin typeface="楷体_GB2312" pitchFamily="49" charset="-122"/>
              <a:ea typeface="楷体_GB2312" pitchFamily="49" charset="-122"/>
            </a:endParaRPr>
          </a:p>
        </p:txBody>
      </p:sp>
      <p:pic>
        <p:nvPicPr>
          <p:cNvPr id="43" name="Picture 4" descr="00142add53920c928f8f2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88024" y="889640"/>
            <a:ext cx="4355976" cy="40680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ox(in)">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30" grpId="0" animBg="1"/>
      <p:bldP spid="33" grpId="0" animBg="1"/>
      <p:bldP spid="3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都市">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7275</Words>
  <Application>WPS 演示</Application>
  <PresentationFormat>全屏显示(16:9)</PresentationFormat>
  <Paragraphs>547</Paragraphs>
  <Slides>44</Slides>
  <Notes>0</Notes>
  <HiddenSlides>0</HiddenSlides>
  <MMClips>0</MMClips>
  <ScaleCrop>false</ScaleCrop>
  <HeadingPairs>
    <vt:vector size="4" baseType="variant">
      <vt:variant>
        <vt:lpstr>主题</vt:lpstr>
      </vt:variant>
      <vt:variant>
        <vt:i4>1</vt:i4>
      </vt:variant>
      <vt:variant>
        <vt:lpstr>幻灯片标题</vt:lpstr>
      </vt:variant>
      <vt:variant>
        <vt:i4>44</vt:i4>
      </vt:variant>
    </vt:vector>
  </HeadingPairs>
  <TitlesOfParts>
    <vt:vector size="45"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CYBD</cp:lastModifiedBy>
  <cp:revision>299</cp:revision>
  <dcterms:created xsi:type="dcterms:W3CDTF">2016-06-15T08:41:13Z</dcterms:created>
  <dcterms:modified xsi:type="dcterms:W3CDTF">2016-06-15T08:44:21Z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2052-10.1.0.5559</vt:lpwstr>
  </property>
</Properties>
</file>